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19.jpeg" ContentType="image/jpe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6.png" ContentType="image/png"/>
  <Override PartName="/ppt/media/image23.png" ContentType="image/png"/>
  <Override PartName="/ppt/media/image22.png" ContentType="image/png"/>
  <Override PartName="/ppt/media/image21.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25.png" ContentType="image/png"/>
  <Override PartName="/ppt/media/image2.png" ContentType="image/png"/>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3DC81A16-7CBB-48C9-90B8-8F39D1AF80F5}"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IN" sz="3200" spc="-1" strike="noStrike">
              <a:latin typeface="Arial"/>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112ABC4-5A97-45D8-83AC-2B6EDDDE06CE}"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296065DF-5EB7-42B0-A5EB-81E355A50404}"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A98CEAEB-C230-4421-87CE-0D15168CB59B}"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A3EE73A-ABAB-4F20-A460-F6502471FAC8}"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BA33B6B-0F2B-4C0A-9D30-F36FE3B1C9AB}"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IN" sz="3200" spc="-1" strike="noStrike">
              <a:latin typeface="Arial"/>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80BE835-F62D-4F4F-8374-00F07A43D9CD}"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971A540-D1B9-4E0B-88F7-39E1D8D3D98D}"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66E66E1-A37B-47B0-935B-6CC9E85B9087}"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134CAB7-EC8D-46D8-9A18-01693911B9E3}"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IN" sz="3200" spc="-1" strike="noStrike">
              <a:latin typeface="Arial"/>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EC4E810-5FB8-4A75-BBB1-5BF668C9CAFC}"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6FD4C1E-DB9D-43E1-88DB-8B5477B80FE4}"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124080" y="6356520"/>
            <a:ext cx="2890800" cy="360360"/>
          </a:xfrm>
          <a:prstGeom prst="rect">
            <a:avLst/>
          </a:prstGeom>
          <a:noFill/>
          <a:ln w="0">
            <a:noFill/>
          </a:ln>
        </p:spPr>
        <p:txBody>
          <a:bodyPr lIns="90000" rIns="90000" tIns="45000" bIns="45000" anchor="ctr">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 name="PlaceHolder 2"/>
          <p:cNvSpPr>
            <a:spLocks noGrp="1"/>
          </p:cNvSpPr>
          <p:nvPr>
            <p:ph type="sldNum" idx="2"/>
          </p:nvPr>
        </p:nvSpPr>
        <p:spPr>
          <a:xfrm>
            <a:off x="6553080" y="6356520"/>
            <a:ext cx="2129040" cy="3603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E459AC25-AAAF-439E-B0D0-FDBB60916FD7}" type="slidenum">
              <a:rPr b="0" lang="en-US" sz="1200" spc="-1" strike="noStrike">
                <a:solidFill>
                  <a:srgbClr val="8b8b8b"/>
                </a:solidFill>
                <a:latin typeface="Calibri"/>
              </a:rPr>
              <a:t>&lt;number&gt;</a:t>
            </a:fld>
            <a:endParaRPr b="0" lang="en-IN" sz="1200" spc="-1" strike="noStrike">
              <a:latin typeface="Times New Roman"/>
            </a:endParaRPr>
          </a:p>
        </p:txBody>
      </p:sp>
      <p:sp>
        <p:nvSpPr>
          <p:cNvPr id="2" name="PlaceHolder 3"/>
          <p:cNvSpPr>
            <a:spLocks noGrp="1"/>
          </p:cNvSpPr>
          <p:nvPr>
            <p:ph type="dt" idx="3"/>
          </p:nvPr>
        </p:nvSpPr>
        <p:spPr>
          <a:xfrm>
            <a:off x="457200" y="6356520"/>
            <a:ext cx="2129040" cy="36036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hyperlink" Target="https://www.kaggle.com/datasets/atharvaingle/crop-recommendation-" TargetMode="External"/><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41" name="Group 2"/>
          <p:cNvGrpSpPr/>
          <p:nvPr/>
        </p:nvGrpSpPr>
        <p:grpSpPr>
          <a:xfrm>
            <a:off x="2275560" y="0"/>
            <a:ext cx="12582360" cy="10281240"/>
            <a:chOff x="2275560" y="0"/>
            <a:chExt cx="12582360" cy="10281240"/>
          </a:xfrm>
        </p:grpSpPr>
        <p:sp>
          <p:nvSpPr>
            <p:cNvPr id="42" name="Freeform 3"/>
            <p:cNvSpPr/>
            <p:nvPr/>
          </p:nvSpPr>
          <p:spPr>
            <a:xfrm>
              <a:off x="2275560" y="0"/>
              <a:ext cx="12582360" cy="10281240"/>
            </a:xfrm>
            <a:custGeom>
              <a:avLst/>
              <a:gdLst/>
              <a:ahLst/>
              <a:rect l="l" t="t" r="r" b="b"/>
              <a:pathLst>
                <a:path w="16782542" h="13714603">
                  <a:moveTo>
                    <a:pt x="0" y="0"/>
                  </a:moveTo>
                  <a:lnTo>
                    <a:pt x="16782542" y="0"/>
                  </a:lnTo>
                  <a:lnTo>
                    <a:pt x="16782542" y="13714603"/>
                  </a:lnTo>
                  <a:lnTo>
                    <a:pt x="0" y="13714603"/>
                  </a:lnTo>
                  <a:lnTo>
                    <a:pt x="0" y="0"/>
                  </a:lnTo>
                  <a:close/>
                </a:path>
              </a:pathLst>
            </a:custGeom>
            <a:blipFill rotWithShape="0">
              <a:blip r:embed="rId1"/>
              <a:srcRect/>
              <a:stretch/>
            </a:blipFill>
            <a:ln w="0">
              <a:noFill/>
            </a:ln>
          </p:spPr>
          <p:style>
            <a:lnRef idx="0"/>
            <a:fillRef idx="0"/>
            <a:effectRef idx="0"/>
            <a:fontRef idx="minor"/>
          </p:style>
        </p:sp>
      </p:grpSp>
      <p:grpSp>
        <p:nvGrpSpPr>
          <p:cNvPr id="43" name="Group 4"/>
          <p:cNvGrpSpPr/>
          <p:nvPr/>
        </p:nvGrpSpPr>
        <p:grpSpPr>
          <a:xfrm>
            <a:off x="4931640" y="965160"/>
            <a:ext cx="8400600" cy="8400600"/>
            <a:chOff x="4931640" y="965160"/>
            <a:chExt cx="8400600" cy="8400600"/>
          </a:xfrm>
        </p:grpSpPr>
        <p:sp>
          <p:nvSpPr>
            <p:cNvPr id="44" name="Freeform 5"/>
            <p:cNvSpPr/>
            <p:nvPr/>
          </p:nvSpPr>
          <p:spPr>
            <a:xfrm>
              <a:off x="4941360" y="974880"/>
              <a:ext cx="8381520" cy="8381520"/>
            </a:xfrm>
            <a:custGeom>
              <a:avLst/>
              <a:gdLst/>
              <a:ahLst/>
              <a:rect l="l" t="t" r="r" b="b"/>
              <a:pathLst>
                <a:path w="11181588" h="11181588">
                  <a:moveTo>
                    <a:pt x="0" y="5590794"/>
                  </a:moveTo>
                  <a:cubicBezTo>
                    <a:pt x="0" y="2503043"/>
                    <a:pt x="2503043" y="0"/>
                    <a:pt x="5590794" y="0"/>
                  </a:cubicBezTo>
                  <a:cubicBezTo>
                    <a:pt x="8678545" y="0"/>
                    <a:pt x="11181588" y="2503043"/>
                    <a:pt x="11181588" y="5590794"/>
                  </a:cubicBezTo>
                  <a:cubicBezTo>
                    <a:pt x="11181588" y="8678545"/>
                    <a:pt x="8678545" y="11181588"/>
                    <a:pt x="5590794" y="11181588"/>
                  </a:cubicBezTo>
                  <a:cubicBezTo>
                    <a:pt x="2503043" y="11181588"/>
                    <a:pt x="0" y="8678545"/>
                    <a:pt x="0" y="5590794"/>
                  </a:cubicBezTo>
                  <a:close/>
                </a:path>
              </a:pathLst>
            </a:custGeom>
            <a:solidFill>
              <a:srgbClr val="ffffff"/>
            </a:solidFill>
            <a:ln w="0">
              <a:noFill/>
            </a:ln>
          </p:spPr>
          <p:style>
            <a:lnRef idx="0"/>
            <a:fillRef idx="0"/>
            <a:effectRef idx="0"/>
            <a:fontRef idx="minor"/>
          </p:style>
        </p:sp>
        <p:sp>
          <p:nvSpPr>
            <p:cNvPr id="45" name="Freeform 6"/>
            <p:cNvSpPr/>
            <p:nvPr/>
          </p:nvSpPr>
          <p:spPr>
            <a:xfrm>
              <a:off x="4931640" y="965160"/>
              <a:ext cx="8400600" cy="8400600"/>
            </a:xfrm>
            <a:custGeom>
              <a:avLst/>
              <a:gdLst/>
              <a:ahLst/>
              <a:rect l="l" t="t" r="r" b="b"/>
              <a:pathLst>
                <a:path w="11206988" h="11206988">
                  <a:moveTo>
                    <a:pt x="0" y="5603494"/>
                  </a:moveTo>
                  <a:cubicBezTo>
                    <a:pt x="0" y="2508758"/>
                    <a:pt x="2508758" y="0"/>
                    <a:pt x="5603494" y="0"/>
                  </a:cubicBezTo>
                  <a:lnTo>
                    <a:pt x="5603494" y="12700"/>
                  </a:lnTo>
                  <a:lnTo>
                    <a:pt x="5603494" y="0"/>
                  </a:lnTo>
                  <a:cubicBezTo>
                    <a:pt x="8698230" y="0"/>
                    <a:pt x="11206988" y="2508758"/>
                    <a:pt x="11206988" y="5603494"/>
                  </a:cubicBezTo>
                  <a:lnTo>
                    <a:pt x="11194288" y="5603494"/>
                  </a:lnTo>
                  <a:lnTo>
                    <a:pt x="11206988" y="5603494"/>
                  </a:lnTo>
                  <a:cubicBezTo>
                    <a:pt x="11206988" y="8698230"/>
                    <a:pt x="8698230" y="11206988"/>
                    <a:pt x="5603494" y="11206988"/>
                  </a:cubicBezTo>
                  <a:lnTo>
                    <a:pt x="5603494" y="11194288"/>
                  </a:lnTo>
                  <a:lnTo>
                    <a:pt x="5603494" y="11206988"/>
                  </a:lnTo>
                  <a:cubicBezTo>
                    <a:pt x="2508758" y="11206988"/>
                    <a:pt x="0" y="8698230"/>
                    <a:pt x="0" y="5603494"/>
                  </a:cubicBezTo>
                  <a:lnTo>
                    <a:pt x="12700" y="5603494"/>
                  </a:lnTo>
                  <a:lnTo>
                    <a:pt x="25400" y="5603494"/>
                  </a:lnTo>
                  <a:lnTo>
                    <a:pt x="12700" y="5603494"/>
                  </a:lnTo>
                  <a:lnTo>
                    <a:pt x="0" y="5603494"/>
                  </a:lnTo>
                  <a:moveTo>
                    <a:pt x="25400" y="5603494"/>
                  </a:moveTo>
                  <a:cubicBezTo>
                    <a:pt x="25400" y="5610479"/>
                    <a:pt x="19685" y="5616194"/>
                    <a:pt x="12700" y="5616194"/>
                  </a:cubicBezTo>
                  <a:cubicBezTo>
                    <a:pt x="5715" y="5616194"/>
                    <a:pt x="0" y="5610479"/>
                    <a:pt x="0" y="5603494"/>
                  </a:cubicBezTo>
                  <a:cubicBezTo>
                    <a:pt x="0" y="5596509"/>
                    <a:pt x="5715" y="5590794"/>
                    <a:pt x="12700" y="5590794"/>
                  </a:cubicBezTo>
                  <a:cubicBezTo>
                    <a:pt x="19685" y="5590794"/>
                    <a:pt x="25400" y="5596509"/>
                    <a:pt x="25400" y="5603494"/>
                  </a:cubicBezTo>
                  <a:cubicBezTo>
                    <a:pt x="25400" y="8684260"/>
                    <a:pt x="2522855" y="11181588"/>
                    <a:pt x="5603494" y="11181588"/>
                  </a:cubicBezTo>
                  <a:cubicBezTo>
                    <a:pt x="8684133" y="11181588"/>
                    <a:pt x="11181588" y="8684260"/>
                    <a:pt x="11181588" y="5603494"/>
                  </a:cubicBezTo>
                  <a:cubicBezTo>
                    <a:pt x="11181588" y="2522728"/>
                    <a:pt x="8684260" y="25400"/>
                    <a:pt x="5603494" y="25400"/>
                  </a:cubicBezTo>
                  <a:lnTo>
                    <a:pt x="5603494" y="12700"/>
                  </a:lnTo>
                  <a:lnTo>
                    <a:pt x="5603494" y="25400"/>
                  </a:lnTo>
                  <a:cubicBezTo>
                    <a:pt x="2522855" y="25400"/>
                    <a:pt x="25400" y="2522855"/>
                    <a:pt x="25400" y="5603494"/>
                  </a:cubicBezTo>
                  <a:close/>
                </a:path>
              </a:pathLst>
            </a:custGeom>
            <a:solidFill>
              <a:srgbClr val="ffffff"/>
            </a:solidFill>
            <a:ln w="0">
              <a:noFill/>
            </a:ln>
          </p:spPr>
          <p:style>
            <a:lnRef idx="0"/>
            <a:fillRef idx="0"/>
            <a:effectRef idx="0"/>
            <a:fontRef idx="minor"/>
          </p:style>
        </p:sp>
      </p:grpSp>
      <p:grpSp>
        <p:nvGrpSpPr>
          <p:cNvPr id="46" name="Group 7"/>
          <p:cNvGrpSpPr/>
          <p:nvPr/>
        </p:nvGrpSpPr>
        <p:grpSpPr>
          <a:xfrm>
            <a:off x="6313320" y="4651560"/>
            <a:ext cx="5202720" cy="24480"/>
            <a:chOff x="6313320" y="4651560"/>
            <a:chExt cx="5202720" cy="24480"/>
          </a:xfrm>
        </p:grpSpPr>
        <p:sp>
          <p:nvSpPr>
            <p:cNvPr id="47" name="Freeform 8"/>
            <p:cNvSpPr/>
            <p:nvPr/>
          </p:nvSpPr>
          <p:spPr>
            <a:xfrm>
              <a:off x="6313320" y="4651560"/>
              <a:ext cx="5202720" cy="24480"/>
            </a:xfrm>
            <a:custGeom>
              <a:avLst/>
              <a:gdLst/>
              <a:ahLst/>
              <a:rect l="l" t="t" r="r" b="b"/>
              <a:pathLst>
                <a:path w="6942963" h="38862">
                  <a:moveTo>
                    <a:pt x="0" y="0"/>
                  </a:moveTo>
                  <a:lnTo>
                    <a:pt x="6942963" y="762"/>
                  </a:lnTo>
                  <a:lnTo>
                    <a:pt x="6942963" y="38862"/>
                  </a:lnTo>
                  <a:lnTo>
                    <a:pt x="0" y="38100"/>
                  </a:lnTo>
                  <a:close/>
                </a:path>
              </a:pathLst>
            </a:custGeom>
            <a:solidFill>
              <a:srgbClr val="7e8679"/>
            </a:solidFill>
            <a:ln w="0">
              <a:noFill/>
            </a:ln>
          </p:spPr>
          <p:style>
            <a:lnRef idx="0"/>
            <a:fillRef idx="0"/>
            <a:effectRef idx="0"/>
            <a:fontRef idx="minor"/>
          </p:style>
        </p:sp>
      </p:grpSp>
      <p:grpSp>
        <p:nvGrpSpPr>
          <p:cNvPr id="48" name="Group 9"/>
          <p:cNvGrpSpPr/>
          <p:nvPr/>
        </p:nvGrpSpPr>
        <p:grpSpPr>
          <a:xfrm>
            <a:off x="8443800" y="8393760"/>
            <a:ext cx="1452240" cy="422280"/>
            <a:chOff x="8443800" y="8393760"/>
            <a:chExt cx="1452240" cy="422280"/>
          </a:xfrm>
        </p:grpSpPr>
        <p:sp>
          <p:nvSpPr>
            <p:cNvPr id="49" name="Freeform 10"/>
            <p:cNvSpPr/>
            <p:nvPr/>
          </p:nvSpPr>
          <p:spPr>
            <a:xfrm>
              <a:off x="8443800" y="8393760"/>
              <a:ext cx="1452240" cy="422280"/>
            </a:xfrm>
            <a:custGeom>
              <a:avLst/>
              <a:gdLst/>
              <a:ahLst/>
              <a:rect l="l" t="t" r="r" b="b"/>
              <a:pathLst>
                <a:path w="1942592" h="569468">
                  <a:moveTo>
                    <a:pt x="0" y="0"/>
                  </a:moveTo>
                  <a:lnTo>
                    <a:pt x="1942592" y="0"/>
                  </a:lnTo>
                  <a:lnTo>
                    <a:pt x="1942592" y="569468"/>
                  </a:lnTo>
                  <a:lnTo>
                    <a:pt x="0" y="569468"/>
                  </a:lnTo>
                  <a:lnTo>
                    <a:pt x="0" y="0"/>
                  </a:lnTo>
                  <a:close/>
                </a:path>
              </a:pathLst>
            </a:custGeom>
            <a:blipFill rotWithShape="0">
              <a:blip r:embed="rId2"/>
              <a:srcRect/>
              <a:stretch/>
            </a:blipFill>
            <a:ln w="0">
              <a:noFill/>
            </a:ln>
          </p:spPr>
          <p:style>
            <a:lnRef idx="0"/>
            <a:fillRef idx="0"/>
            <a:effectRef idx="0"/>
            <a:fontRef idx="minor"/>
          </p:style>
        </p:sp>
      </p:grpSp>
      <p:grpSp>
        <p:nvGrpSpPr>
          <p:cNvPr id="50" name="Group 11"/>
          <p:cNvGrpSpPr/>
          <p:nvPr/>
        </p:nvGrpSpPr>
        <p:grpSpPr>
          <a:xfrm>
            <a:off x="5161680" y="1201680"/>
            <a:ext cx="7958880" cy="7958880"/>
            <a:chOff x="5161680" y="1201680"/>
            <a:chExt cx="7958880" cy="7958880"/>
          </a:xfrm>
        </p:grpSpPr>
        <p:sp>
          <p:nvSpPr>
            <p:cNvPr id="51" name="Freeform 12"/>
            <p:cNvSpPr/>
            <p:nvPr/>
          </p:nvSpPr>
          <p:spPr>
            <a:xfrm>
              <a:off x="5161680" y="1201680"/>
              <a:ext cx="7958880" cy="7958880"/>
            </a:xfrm>
            <a:custGeom>
              <a:avLst/>
              <a:gdLst/>
              <a:ahLst/>
              <a:rect l="l" t="t" r="r" b="b"/>
              <a:pathLst>
                <a:path w="10618089" h="10618089">
                  <a:moveTo>
                    <a:pt x="0" y="5308981"/>
                  </a:moveTo>
                  <a:cubicBezTo>
                    <a:pt x="0" y="2376932"/>
                    <a:pt x="2376932" y="0"/>
                    <a:pt x="5308981" y="0"/>
                  </a:cubicBezTo>
                  <a:lnTo>
                    <a:pt x="5308981" y="12700"/>
                  </a:lnTo>
                  <a:lnTo>
                    <a:pt x="5308981" y="0"/>
                  </a:lnTo>
                  <a:cubicBezTo>
                    <a:pt x="8241157" y="0"/>
                    <a:pt x="10618089" y="2376932"/>
                    <a:pt x="10618089" y="5308981"/>
                  </a:cubicBezTo>
                  <a:lnTo>
                    <a:pt x="10605389" y="5308981"/>
                  </a:lnTo>
                  <a:lnTo>
                    <a:pt x="10618089" y="5308981"/>
                  </a:lnTo>
                  <a:cubicBezTo>
                    <a:pt x="10618089" y="8241030"/>
                    <a:pt x="8241157" y="10617962"/>
                    <a:pt x="5309108" y="10617962"/>
                  </a:cubicBezTo>
                  <a:lnTo>
                    <a:pt x="5309108" y="10605262"/>
                  </a:lnTo>
                  <a:lnTo>
                    <a:pt x="5309108" y="10617962"/>
                  </a:lnTo>
                  <a:cubicBezTo>
                    <a:pt x="2376932" y="10618089"/>
                    <a:pt x="0" y="8241157"/>
                    <a:pt x="0" y="5308981"/>
                  </a:cubicBezTo>
                  <a:lnTo>
                    <a:pt x="12700" y="5308981"/>
                  </a:lnTo>
                  <a:lnTo>
                    <a:pt x="25400" y="5308981"/>
                  </a:lnTo>
                  <a:lnTo>
                    <a:pt x="12700" y="5308981"/>
                  </a:lnTo>
                  <a:lnTo>
                    <a:pt x="0" y="5308981"/>
                  </a:lnTo>
                  <a:moveTo>
                    <a:pt x="25400" y="5308981"/>
                  </a:moveTo>
                  <a:cubicBezTo>
                    <a:pt x="25400" y="5315966"/>
                    <a:pt x="19685" y="5321681"/>
                    <a:pt x="12700" y="5321681"/>
                  </a:cubicBezTo>
                  <a:cubicBezTo>
                    <a:pt x="5715" y="5321681"/>
                    <a:pt x="0" y="5315966"/>
                    <a:pt x="0" y="5308981"/>
                  </a:cubicBezTo>
                  <a:cubicBezTo>
                    <a:pt x="0" y="5301996"/>
                    <a:pt x="5715" y="5296281"/>
                    <a:pt x="12700" y="5296281"/>
                  </a:cubicBezTo>
                  <a:cubicBezTo>
                    <a:pt x="19685" y="5296281"/>
                    <a:pt x="25400" y="5301996"/>
                    <a:pt x="25400" y="5308981"/>
                  </a:cubicBezTo>
                  <a:cubicBezTo>
                    <a:pt x="25400" y="8227060"/>
                    <a:pt x="2390902" y="10592689"/>
                    <a:pt x="5308981" y="10592689"/>
                  </a:cubicBezTo>
                  <a:cubicBezTo>
                    <a:pt x="8227060" y="10592689"/>
                    <a:pt x="10592689" y="8227060"/>
                    <a:pt x="10592689" y="5308981"/>
                  </a:cubicBezTo>
                  <a:cubicBezTo>
                    <a:pt x="10592689" y="2390902"/>
                    <a:pt x="8227060" y="25400"/>
                    <a:pt x="5308981" y="25400"/>
                  </a:cubicBezTo>
                  <a:lnTo>
                    <a:pt x="5308981" y="12700"/>
                  </a:lnTo>
                  <a:lnTo>
                    <a:pt x="5308981" y="25400"/>
                  </a:lnTo>
                  <a:cubicBezTo>
                    <a:pt x="2390902" y="25400"/>
                    <a:pt x="25400" y="2390902"/>
                    <a:pt x="25400" y="5308981"/>
                  </a:cubicBezTo>
                  <a:close/>
                </a:path>
              </a:pathLst>
            </a:custGeom>
            <a:solidFill>
              <a:srgbClr val="7e8679"/>
            </a:solidFill>
            <a:ln w="0">
              <a:noFill/>
            </a:ln>
          </p:spPr>
          <p:style>
            <a:lnRef idx="0"/>
            <a:fillRef idx="0"/>
            <a:effectRef idx="0"/>
            <a:fontRef idx="minor"/>
          </p:style>
        </p:sp>
      </p:grpSp>
      <p:grpSp>
        <p:nvGrpSpPr>
          <p:cNvPr id="52" name="Group 13"/>
          <p:cNvGrpSpPr/>
          <p:nvPr/>
        </p:nvGrpSpPr>
        <p:grpSpPr>
          <a:xfrm>
            <a:off x="10528920" y="7221600"/>
            <a:ext cx="2497320" cy="2426400"/>
            <a:chOff x="10528920" y="7221600"/>
            <a:chExt cx="2497320" cy="2426400"/>
          </a:xfrm>
        </p:grpSpPr>
        <p:sp>
          <p:nvSpPr>
            <p:cNvPr id="53" name="Freeform 14"/>
            <p:cNvSpPr/>
            <p:nvPr/>
          </p:nvSpPr>
          <p:spPr>
            <a:xfrm>
              <a:off x="10528920" y="7221600"/>
              <a:ext cx="2497320" cy="2426400"/>
            </a:xfrm>
            <a:custGeom>
              <a:avLst/>
              <a:gdLst/>
              <a:ahLst/>
              <a:rect l="l" t="t" r="r" b="b"/>
              <a:pathLst>
                <a:path w="3335782" h="3241421">
                  <a:moveTo>
                    <a:pt x="0" y="0"/>
                  </a:moveTo>
                  <a:lnTo>
                    <a:pt x="3335782" y="0"/>
                  </a:lnTo>
                  <a:lnTo>
                    <a:pt x="3335782" y="3241421"/>
                  </a:lnTo>
                  <a:lnTo>
                    <a:pt x="0" y="3241421"/>
                  </a:lnTo>
                  <a:lnTo>
                    <a:pt x="0" y="0"/>
                  </a:lnTo>
                  <a:close/>
                </a:path>
              </a:pathLst>
            </a:custGeom>
            <a:blipFill rotWithShape="0">
              <a:blip r:embed="rId3"/>
              <a:srcRect/>
              <a:stretch/>
            </a:blipFill>
            <a:ln w="0">
              <a:noFill/>
            </a:ln>
          </p:spPr>
          <p:style>
            <a:lnRef idx="0"/>
            <a:fillRef idx="0"/>
            <a:effectRef idx="0"/>
            <a:fontRef idx="minor"/>
          </p:style>
        </p:sp>
      </p:grpSp>
      <p:grpSp>
        <p:nvGrpSpPr>
          <p:cNvPr id="54" name="Group 15"/>
          <p:cNvGrpSpPr/>
          <p:nvPr/>
        </p:nvGrpSpPr>
        <p:grpSpPr>
          <a:xfrm>
            <a:off x="5296320" y="1746360"/>
            <a:ext cx="1222200" cy="1262880"/>
            <a:chOff x="5296320" y="1746360"/>
            <a:chExt cx="1222200" cy="1262880"/>
          </a:xfrm>
        </p:grpSpPr>
        <p:sp>
          <p:nvSpPr>
            <p:cNvPr id="55" name="Freeform 16"/>
            <p:cNvSpPr/>
            <p:nvPr/>
          </p:nvSpPr>
          <p:spPr>
            <a:xfrm>
              <a:off x="5296320" y="1746360"/>
              <a:ext cx="1222200" cy="1262880"/>
            </a:xfrm>
            <a:custGeom>
              <a:avLst/>
              <a:gdLst/>
              <a:ahLst/>
              <a:rect l="l" t="t" r="r" b="b"/>
              <a:pathLst>
                <a:path w="1635887" h="1689862">
                  <a:moveTo>
                    <a:pt x="0" y="0"/>
                  </a:moveTo>
                  <a:lnTo>
                    <a:pt x="1635887" y="0"/>
                  </a:lnTo>
                  <a:lnTo>
                    <a:pt x="1635887" y="1689862"/>
                  </a:lnTo>
                  <a:lnTo>
                    <a:pt x="0" y="1689862"/>
                  </a:lnTo>
                  <a:lnTo>
                    <a:pt x="0" y="0"/>
                  </a:lnTo>
                  <a:close/>
                </a:path>
              </a:pathLst>
            </a:custGeom>
            <a:blipFill rotWithShape="0">
              <a:blip r:embed="rId4"/>
              <a:srcRect/>
              <a:stretch/>
            </a:blipFill>
            <a:ln w="0">
              <a:noFill/>
            </a:ln>
          </p:spPr>
          <p:style>
            <a:lnRef idx="0"/>
            <a:fillRef idx="0"/>
            <a:effectRef idx="0"/>
            <a:fontRef idx="minor"/>
          </p:style>
        </p:sp>
      </p:grpSp>
      <p:grpSp>
        <p:nvGrpSpPr>
          <p:cNvPr id="56" name="Group 17"/>
          <p:cNvGrpSpPr/>
          <p:nvPr/>
        </p:nvGrpSpPr>
        <p:grpSpPr>
          <a:xfrm>
            <a:off x="5130000" y="4316040"/>
            <a:ext cx="7826040" cy="3960000"/>
            <a:chOff x="5130000" y="4316040"/>
            <a:chExt cx="7826040" cy="3960000"/>
          </a:xfrm>
        </p:grpSpPr>
        <p:sp>
          <p:nvSpPr>
            <p:cNvPr id="57" name="Freeform 18"/>
            <p:cNvSpPr/>
            <p:nvPr/>
          </p:nvSpPr>
          <p:spPr>
            <a:xfrm>
              <a:off x="5130000" y="4316040"/>
              <a:ext cx="7826040" cy="3960000"/>
            </a:xfrm>
            <a:custGeom>
              <a:avLst/>
              <a:gdLst/>
              <a:ahLst/>
              <a:rect l="l" t="t" r="r" b="b"/>
              <a:pathLst>
                <a:path w="10834560" h="1750320">
                  <a:moveTo>
                    <a:pt x="0" y="0"/>
                  </a:moveTo>
                  <a:lnTo>
                    <a:pt x="10834560" y="0"/>
                  </a:lnTo>
                  <a:lnTo>
                    <a:pt x="10834560" y="1750320"/>
                  </a:lnTo>
                  <a:lnTo>
                    <a:pt x="0" y="1750320"/>
                  </a:lnTo>
                  <a:close/>
                </a:path>
              </a:pathLst>
            </a:custGeom>
            <a:noFill/>
            <a:ln w="0">
              <a:noFill/>
            </a:ln>
          </p:spPr>
          <p:style>
            <a:lnRef idx="0"/>
            <a:fillRef idx="0"/>
            <a:effectRef idx="0"/>
            <a:fontRef idx="minor"/>
          </p:style>
        </p:sp>
        <p:sp>
          <p:nvSpPr>
            <p:cNvPr id="58" name="TextBox 19"/>
            <p:cNvSpPr/>
            <p:nvPr/>
          </p:nvSpPr>
          <p:spPr>
            <a:xfrm>
              <a:off x="5130000" y="4488480"/>
              <a:ext cx="7826040" cy="3787560"/>
            </a:xfrm>
            <a:prstGeom prst="rect">
              <a:avLst/>
            </a:prstGeom>
            <a:noFill/>
            <a:ln w="0">
              <a:noFill/>
            </a:ln>
          </p:spPr>
          <p:style>
            <a:lnRef idx="0"/>
            <a:fillRef idx="0"/>
            <a:effectRef idx="0"/>
            <a:fontRef idx="minor"/>
          </p:style>
          <p:txBody>
            <a:bodyPr lIns="0" rIns="0" tIns="0" bIns="0" anchor="b">
              <a:noAutofit/>
            </a:bodyPr>
            <a:p>
              <a:pPr algn="ctr">
                <a:lnSpc>
                  <a:spcPts val="7452"/>
                </a:lnSpc>
                <a:buNone/>
              </a:pPr>
              <a:r>
                <a:rPr b="1" lang="en-US" sz="4200" spc="-1" strike="noStrike">
                  <a:solidFill>
                    <a:srgbClr val="4a3a1c"/>
                  </a:solidFill>
                  <a:latin typeface="Gill Sans Bold"/>
                  <a:ea typeface="Gill Sans Bold"/>
                </a:rPr>
                <a:t>Integrated Multi-Model System for Crop, Yield,and Fertilizer Forecasting </a:t>
              </a:r>
              <a:endParaRPr b="0" lang="en-IN" sz="4200" spc="-1" strike="noStrike">
                <a:latin typeface="Arial"/>
              </a:endParaRPr>
            </a:p>
          </p:txBody>
        </p:sp>
      </p:grpSp>
      <p:sp>
        <p:nvSpPr>
          <p:cNvPr id="59" name="TextBox 20"/>
          <p:cNvSpPr/>
          <p:nvPr/>
        </p:nvSpPr>
        <p:spPr>
          <a:xfrm>
            <a:off x="6300000" y="2340000"/>
            <a:ext cx="5844960" cy="1975320"/>
          </a:xfrm>
          <a:prstGeom prst="rect">
            <a:avLst/>
          </a:prstGeom>
          <a:noFill/>
          <a:ln w="0">
            <a:noFill/>
          </a:ln>
        </p:spPr>
        <p:style>
          <a:lnRef idx="0"/>
          <a:fillRef idx="0"/>
          <a:effectRef idx="0"/>
          <a:fontRef idx="minor"/>
        </p:style>
        <p:txBody>
          <a:bodyPr lIns="0" rIns="0" tIns="0" bIns="0" anchor="t">
            <a:spAutoFit/>
          </a:bodyPr>
          <a:p>
            <a:pPr algn="ctr">
              <a:lnSpc>
                <a:spcPts val="3889"/>
              </a:lnSpc>
              <a:buNone/>
            </a:pPr>
            <a:r>
              <a:rPr b="0" lang="en-US" sz="3600" spc="-1" strike="noStrike">
                <a:solidFill>
                  <a:srgbClr val="000000"/>
                </a:solidFill>
                <a:latin typeface="Calibri (MS)"/>
                <a:ea typeface="Calibri (MS)"/>
              </a:rPr>
              <a:t>Rajiv Gandhi University of Knowledge Technologies – Basar    #DEPARTMENT of CSE:-</a:t>
            </a:r>
            <a:endParaRPr b="0" lang="en-IN" sz="3600" spc="-1" strike="noStrike">
              <a:latin typeface="Arial"/>
            </a:endParaRPr>
          </a:p>
        </p:txBody>
      </p:sp>
      <p:grpSp>
        <p:nvGrpSpPr>
          <p:cNvPr id="60" name="Group 21"/>
          <p:cNvGrpSpPr/>
          <p:nvPr/>
        </p:nvGrpSpPr>
        <p:grpSpPr>
          <a:xfrm>
            <a:off x="8910000" y="1440000"/>
            <a:ext cx="653760" cy="852120"/>
            <a:chOff x="8910000" y="1440000"/>
            <a:chExt cx="653760" cy="852120"/>
          </a:xfrm>
        </p:grpSpPr>
        <p:sp>
          <p:nvSpPr>
            <p:cNvPr id="61" name="Freeform 22"/>
            <p:cNvSpPr/>
            <p:nvPr/>
          </p:nvSpPr>
          <p:spPr>
            <a:xfrm>
              <a:off x="8910000" y="1440000"/>
              <a:ext cx="653760" cy="852120"/>
            </a:xfrm>
            <a:custGeom>
              <a:avLst/>
              <a:gdLst/>
              <a:ahLst/>
              <a:rect l="l" t="t" r="r" b="b"/>
              <a:pathLst>
                <a:path w="877697" h="1142619">
                  <a:moveTo>
                    <a:pt x="0" y="0"/>
                  </a:moveTo>
                  <a:lnTo>
                    <a:pt x="877697" y="0"/>
                  </a:lnTo>
                  <a:lnTo>
                    <a:pt x="877697" y="1142619"/>
                  </a:lnTo>
                  <a:lnTo>
                    <a:pt x="0" y="1142619"/>
                  </a:lnTo>
                  <a:lnTo>
                    <a:pt x="0" y="0"/>
                  </a:lnTo>
                  <a:close/>
                </a:path>
              </a:pathLst>
            </a:custGeom>
            <a:blipFill rotWithShape="0">
              <a:blip r:embed="rId5"/>
              <a:srcRect/>
              <a:stretch/>
            </a:blipFill>
            <a:ln w="0">
              <a:noFill/>
            </a:ln>
          </p:spPr>
          <p:style>
            <a:lnRef idx="0"/>
            <a:fillRef idx="0"/>
            <a:effectRef idx="0"/>
            <a:fontRef idx="minor"/>
          </p:style>
        </p:sp>
      </p:grpSp>
      <p:sp>
        <p:nvSpPr>
          <p:cNvPr id="62" name="TextBox 23"/>
          <p:cNvSpPr/>
          <p:nvPr/>
        </p:nvSpPr>
        <p:spPr>
          <a:xfrm>
            <a:off x="4680000" y="11048400"/>
            <a:ext cx="7104960" cy="1096920"/>
          </a:xfrm>
          <a:prstGeom prst="rect">
            <a:avLst/>
          </a:prstGeom>
          <a:noFill/>
          <a:ln w="0">
            <a:noFill/>
          </a:ln>
        </p:spPr>
        <p:style>
          <a:lnRef idx="0"/>
          <a:fillRef idx="0"/>
          <a:effectRef idx="0"/>
          <a:fontRef idx="minor"/>
        </p:style>
        <p:txBody>
          <a:bodyPr lIns="0" rIns="0" tIns="0" bIns="0" anchor="t">
            <a:spAutoFit/>
          </a:bodyPr>
          <a:p>
            <a:pPr>
              <a:lnSpc>
                <a:spcPts val="4320"/>
              </a:lnSpc>
              <a:buNone/>
            </a:pPr>
            <a:r>
              <a:rPr b="0" lang="en-US" sz="3600" spc="-1" strike="noStrike">
                <a:solidFill>
                  <a:srgbClr val="000000"/>
                </a:solidFill>
                <a:latin typeface="Calibri (MS)"/>
                <a:ea typeface="Calibri (MS)"/>
              </a:rPr>
              <a:t>      </a:t>
            </a:r>
            <a:r>
              <a:rPr b="0" lang="en-US" sz="3600" spc="-1" strike="noStrike">
                <a:solidFill>
                  <a:srgbClr val="000000"/>
                </a:solidFill>
                <a:latin typeface="Calibri (MS)"/>
                <a:ea typeface="Calibri (MS)"/>
              </a:rPr>
              <a:t>GUIDED BY :-</a:t>
            </a:r>
            <a:endParaRPr b="0" lang="en-IN" sz="3600" spc="-1" strike="noStrike">
              <a:latin typeface="Arial"/>
            </a:endParaRPr>
          </a:p>
          <a:p>
            <a:pPr>
              <a:lnSpc>
                <a:spcPts val="4320"/>
              </a:lnSpc>
              <a:buNone/>
            </a:pPr>
            <a:r>
              <a:rPr b="0" lang="en-US" sz="3600" spc="-1" strike="noStrike">
                <a:solidFill>
                  <a:srgbClr val="000000"/>
                </a:solidFill>
                <a:latin typeface="Calibri (MS)"/>
                <a:ea typeface="Calibri (MS)"/>
              </a:rPr>
              <a:t>Laxminarayana sir</a:t>
            </a:r>
            <a:endParaRPr b="0" lang="en-IN" sz="3600" spc="-1" strike="noStrike">
              <a:latin typeface="Arial"/>
            </a:endParaRPr>
          </a:p>
        </p:txBody>
      </p:sp>
      <p:sp>
        <p:nvSpPr>
          <p:cNvPr id="63" name="TextBox 24"/>
          <p:cNvSpPr/>
          <p:nvPr/>
        </p:nvSpPr>
        <p:spPr>
          <a:xfrm>
            <a:off x="13770720" y="7538400"/>
            <a:ext cx="7104960" cy="1096920"/>
          </a:xfrm>
          <a:prstGeom prst="rect">
            <a:avLst/>
          </a:prstGeom>
          <a:noFill/>
          <a:ln w="0">
            <a:noFill/>
          </a:ln>
        </p:spPr>
        <p:style>
          <a:lnRef idx="0"/>
          <a:fillRef idx="0"/>
          <a:effectRef idx="0"/>
          <a:fontRef idx="minor"/>
        </p:style>
        <p:txBody>
          <a:bodyPr lIns="0" rIns="0" tIns="0" bIns="0" anchor="t">
            <a:spAutoFit/>
          </a:bodyPr>
          <a:p>
            <a:pPr>
              <a:lnSpc>
                <a:spcPts val="4320"/>
              </a:lnSpc>
              <a:buNone/>
            </a:pPr>
            <a:r>
              <a:rPr b="0" lang="en-US" sz="3600" spc="-1" strike="noStrike">
                <a:solidFill>
                  <a:srgbClr val="000000"/>
                </a:solidFill>
                <a:latin typeface="Calibri (MS)"/>
                <a:ea typeface="Calibri (MS)"/>
              </a:rPr>
              <a:t>      </a:t>
            </a:r>
            <a:r>
              <a:rPr b="0" lang="en-US" sz="3600" spc="-1" strike="noStrike">
                <a:solidFill>
                  <a:srgbClr val="000000"/>
                </a:solidFill>
                <a:latin typeface="Calibri (MS)"/>
                <a:ea typeface="Calibri (MS)"/>
              </a:rPr>
              <a:t>GUIDED BY :-</a:t>
            </a:r>
            <a:endParaRPr b="0" lang="en-IN" sz="3600" spc="-1" strike="noStrike">
              <a:latin typeface="Arial"/>
            </a:endParaRPr>
          </a:p>
          <a:p>
            <a:pPr>
              <a:lnSpc>
                <a:spcPts val="4320"/>
              </a:lnSpc>
              <a:buNone/>
            </a:pPr>
            <a:r>
              <a:rPr b="0" lang="en-US" sz="3600" spc="-1" strike="noStrike">
                <a:solidFill>
                  <a:srgbClr val="000000"/>
                </a:solidFill>
                <a:latin typeface="Calibri (MS)"/>
                <a:ea typeface="Calibri (MS)"/>
              </a:rPr>
              <a:t>Laxminarayana sir</a:t>
            </a:r>
            <a:endParaRPr b="0" lang="en-IN" sz="3600" spc="-1" strike="noStrike">
              <a:latin typeface="Arial"/>
            </a:endParaRPr>
          </a:p>
        </p:txBody>
      </p:sp>
      <p:sp>
        <p:nvSpPr>
          <p:cNvPr id="64" name="TextBox 25"/>
          <p:cNvSpPr/>
          <p:nvPr/>
        </p:nvSpPr>
        <p:spPr>
          <a:xfrm>
            <a:off x="232560" y="6756480"/>
            <a:ext cx="5087880" cy="2194200"/>
          </a:xfrm>
          <a:prstGeom prst="rect">
            <a:avLst/>
          </a:prstGeom>
          <a:noFill/>
          <a:ln w="0">
            <a:noFill/>
          </a:ln>
        </p:spPr>
        <p:style>
          <a:lnRef idx="0"/>
          <a:fillRef idx="0"/>
          <a:effectRef idx="0"/>
          <a:fontRef idx="minor"/>
        </p:style>
        <p:txBody>
          <a:bodyPr lIns="0" rIns="0" tIns="0" bIns="0" anchor="t">
            <a:spAutoFit/>
          </a:bodyPr>
          <a:p>
            <a:pPr>
              <a:lnSpc>
                <a:spcPts val="4320"/>
              </a:lnSpc>
              <a:buNone/>
            </a:pPr>
            <a:r>
              <a:rPr b="0" lang="en-US" sz="3600" spc="-1" strike="noStrike">
                <a:solidFill>
                  <a:srgbClr val="000000"/>
                </a:solidFill>
                <a:latin typeface="Calibri (MS)"/>
                <a:ea typeface="Calibri (MS)"/>
              </a:rPr>
              <a:t>         </a:t>
            </a:r>
            <a:r>
              <a:rPr b="0" lang="en-US" sz="3600" spc="-1" strike="noStrike">
                <a:solidFill>
                  <a:srgbClr val="000000"/>
                </a:solidFill>
                <a:latin typeface="Calibri (MS)"/>
                <a:ea typeface="Calibri (MS)"/>
              </a:rPr>
              <a:t>TEAM : -</a:t>
            </a:r>
            <a:endParaRPr b="0" lang="en-IN" sz="3600" spc="-1" strike="noStrike">
              <a:latin typeface="Arial"/>
            </a:endParaRPr>
          </a:p>
          <a:p>
            <a:pPr>
              <a:lnSpc>
                <a:spcPts val="4320"/>
              </a:lnSpc>
              <a:buNone/>
            </a:pPr>
            <a:r>
              <a:rPr b="0" lang="en-US" sz="3600" spc="-1" strike="noStrike">
                <a:solidFill>
                  <a:srgbClr val="000000"/>
                </a:solidFill>
                <a:latin typeface="Calibri (MS)"/>
                <a:ea typeface="Calibri (MS)"/>
              </a:rPr>
              <a:t>K.Naresh – B200951</a:t>
            </a:r>
            <a:endParaRPr b="0" lang="en-IN" sz="3600" spc="-1" strike="noStrike">
              <a:latin typeface="Arial"/>
            </a:endParaRPr>
          </a:p>
          <a:p>
            <a:pPr>
              <a:lnSpc>
                <a:spcPts val="4320"/>
              </a:lnSpc>
              <a:buNone/>
            </a:pPr>
            <a:r>
              <a:rPr b="0" lang="en-US" sz="3600" spc="-1" strike="noStrike">
                <a:solidFill>
                  <a:srgbClr val="000000"/>
                </a:solidFill>
                <a:latin typeface="Calibri (MS)"/>
                <a:ea typeface="Calibri (MS)"/>
              </a:rPr>
              <a:t>M.Vamshi – B200949</a:t>
            </a:r>
            <a:endParaRPr b="0" lang="en-IN" sz="3600" spc="-1" strike="noStrike">
              <a:latin typeface="Arial"/>
            </a:endParaRPr>
          </a:p>
          <a:p>
            <a:pPr>
              <a:lnSpc>
                <a:spcPts val="4320"/>
              </a:lnSpc>
              <a:buNone/>
            </a:pPr>
            <a:r>
              <a:rPr b="0" lang="en-US" sz="3600" spc="-1" strike="noStrike">
                <a:solidFill>
                  <a:srgbClr val="000000"/>
                </a:solidFill>
                <a:latin typeface="Calibri (MS)"/>
                <a:ea typeface="Calibri (MS)"/>
              </a:rPr>
              <a:t>P.Sai Kiran - B201239</a:t>
            </a:r>
            <a:endParaRPr b="0" lang="en-IN" sz="3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35" name="Group 2"/>
          <p:cNvGrpSpPr/>
          <p:nvPr/>
        </p:nvGrpSpPr>
        <p:grpSpPr>
          <a:xfrm>
            <a:off x="13812120" y="9506160"/>
            <a:ext cx="4109040" cy="570600"/>
            <a:chOff x="13812120" y="9506160"/>
            <a:chExt cx="4109040" cy="570600"/>
          </a:xfrm>
        </p:grpSpPr>
        <p:sp>
          <p:nvSpPr>
            <p:cNvPr id="136" name="Freeform 3"/>
            <p:cNvSpPr/>
            <p:nvPr/>
          </p:nvSpPr>
          <p:spPr>
            <a:xfrm>
              <a:off x="13812120" y="9534960"/>
              <a:ext cx="4109040" cy="541800"/>
            </a:xfrm>
            <a:custGeom>
              <a:avLst/>
              <a:gdLst/>
              <a:ahLst/>
              <a:rect l="l" t="t" r="r" b="b"/>
              <a:pathLst>
                <a:path w="5484960" h="728640">
                  <a:moveTo>
                    <a:pt x="0" y="0"/>
                  </a:moveTo>
                  <a:lnTo>
                    <a:pt x="5484960" y="0"/>
                  </a:lnTo>
                  <a:lnTo>
                    <a:pt x="5484960" y="728640"/>
                  </a:lnTo>
                  <a:lnTo>
                    <a:pt x="0" y="728640"/>
                  </a:lnTo>
                  <a:close/>
                </a:path>
              </a:pathLst>
            </a:custGeom>
            <a:noFill/>
            <a:ln w="0">
              <a:noFill/>
            </a:ln>
          </p:spPr>
          <p:style>
            <a:lnRef idx="0"/>
            <a:fillRef idx="0"/>
            <a:effectRef idx="0"/>
            <a:fontRef idx="minor"/>
          </p:style>
        </p:sp>
        <p:sp>
          <p:nvSpPr>
            <p:cNvPr id="137" name="TextBox 4"/>
            <p:cNvSpPr/>
            <p:nvPr/>
          </p:nvSpPr>
          <p:spPr>
            <a:xfrm>
              <a:off x="13812120" y="9506160"/>
              <a:ext cx="4109040" cy="570240"/>
            </a:xfrm>
            <a:prstGeom prst="rect">
              <a:avLst/>
            </a:prstGeom>
            <a:noFill/>
            <a:ln w="0">
              <a:noFill/>
            </a:ln>
          </p:spPr>
          <p:style>
            <a:lnRef idx="0"/>
            <a:fillRef idx="0"/>
            <a:effectRef idx="0"/>
            <a:fontRef idx="minor"/>
          </p:style>
          <p:txBody>
            <a:bodyPr lIns="0" rIns="0" tIns="0" bIns="0" anchor="ctr">
              <a:noAutofit/>
            </a:bodyPr>
            <a:p>
              <a:pPr algn="r">
                <a:lnSpc>
                  <a:spcPts val="2160"/>
                </a:lnSpc>
                <a:buNone/>
              </a:pPr>
              <a:r>
                <a:rPr b="0" lang="en-US" sz="1800" spc="-1" strike="noStrike">
                  <a:solidFill>
                    <a:srgbClr val="000000"/>
                  </a:solidFill>
                  <a:latin typeface="Gill Sans Light"/>
                  <a:ea typeface="Gill Sans Light"/>
                </a:rPr>
                <a:t>8</a:t>
              </a:r>
              <a:endParaRPr b="0" lang="en-IN" sz="1800" spc="-1" strike="noStrike">
                <a:latin typeface="Arial"/>
              </a:endParaRPr>
            </a:p>
          </p:txBody>
        </p:sp>
      </p:grpSp>
      <p:pic>
        <p:nvPicPr>
          <p:cNvPr id="138" name="" descr=""/>
          <p:cNvPicPr/>
          <p:nvPr/>
        </p:nvPicPr>
        <p:blipFill>
          <a:blip r:embed="rId1"/>
          <a:stretch/>
        </p:blipFill>
        <p:spPr>
          <a:xfrm>
            <a:off x="9720000" y="5661000"/>
            <a:ext cx="7804440" cy="3337560"/>
          </a:xfrm>
          <a:prstGeom prst="rect">
            <a:avLst/>
          </a:prstGeom>
          <a:ln w="0">
            <a:noFill/>
          </a:ln>
        </p:spPr>
      </p:pic>
      <p:pic>
        <p:nvPicPr>
          <p:cNvPr id="139" name="" descr=""/>
          <p:cNvPicPr/>
          <p:nvPr/>
        </p:nvPicPr>
        <p:blipFill>
          <a:blip r:embed="rId2"/>
          <a:stretch/>
        </p:blipFill>
        <p:spPr>
          <a:xfrm>
            <a:off x="540000" y="525240"/>
            <a:ext cx="8829720" cy="5233320"/>
          </a:xfrm>
          <a:prstGeom prst="rect">
            <a:avLst/>
          </a:prstGeom>
          <a:ln w="0">
            <a:noFill/>
          </a:ln>
        </p:spPr>
      </p:pic>
      <p:sp>
        <p:nvSpPr>
          <p:cNvPr id="140" name=""/>
          <p:cNvSpPr/>
          <p:nvPr/>
        </p:nvSpPr>
        <p:spPr>
          <a:xfrm>
            <a:off x="9720000" y="2340000"/>
            <a:ext cx="5628960" cy="5002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550" spc="-1" strike="noStrike">
                <a:solidFill>
                  <a:srgbClr val="000000"/>
                </a:solidFill>
                <a:latin typeface="Libre Baskerville"/>
                <a:ea typeface="Libre Baskerville"/>
              </a:rPr>
              <a:t>Fig1:</a:t>
            </a:r>
            <a:endParaRPr b="0" lang="en-IN" sz="2550" spc="-1" strike="noStrike">
              <a:latin typeface="Arial"/>
            </a:endParaRPr>
          </a:p>
          <a:p>
            <a:pPr>
              <a:lnSpc>
                <a:spcPct val="100000"/>
              </a:lnSpc>
              <a:buNone/>
            </a:pPr>
            <a:r>
              <a:rPr b="0" lang="en-US" sz="2550" spc="-1" strike="noStrike">
                <a:solidFill>
                  <a:srgbClr val="000000"/>
                </a:solidFill>
                <a:latin typeface="Libre Baskerville"/>
                <a:ea typeface="Libre Baskerville"/>
              </a:rPr>
              <a:t>Integrate models predicting &amp; recommendation.</a:t>
            </a:r>
            <a:endParaRPr b="0" lang="en-IN" sz="2550" spc="-1" strike="noStrike">
              <a:latin typeface="Arial"/>
            </a:endParaRPr>
          </a:p>
        </p:txBody>
      </p:sp>
      <p:sp>
        <p:nvSpPr>
          <p:cNvPr id="141" name=""/>
          <p:cNvSpPr/>
          <p:nvPr/>
        </p:nvSpPr>
        <p:spPr>
          <a:xfrm>
            <a:off x="4320000" y="6660000"/>
            <a:ext cx="4498560" cy="3364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550" spc="-1" strike="noStrike">
                <a:solidFill>
                  <a:srgbClr val="000000"/>
                </a:solidFill>
                <a:latin typeface="Libre Baskerville"/>
                <a:ea typeface="Libre Baskerville"/>
              </a:rPr>
              <a:t>Fig 2:</a:t>
            </a:r>
            <a:endParaRPr b="0" lang="en-IN" sz="2550" spc="-1" strike="noStrike">
              <a:latin typeface="Arial"/>
            </a:endParaRPr>
          </a:p>
          <a:p>
            <a:pPr>
              <a:lnSpc>
                <a:spcPct val="100000"/>
              </a:lnSpc>
              <a:buNone/>
            </a:pPr>
            <a:r>
              <a:rPr b="0" lang="en-US" sz="2550" spc="-1" strike="noStrike">
                <a:solidFill>
                  <a:srgbClr val="000000"/>
                </a:solidFill>
                <a:latin typeface="Libre Baskerville"/>
                <a:ea typeface="Libre Baskerville"/>
              </a:rPr>
              <a:t>Model fitting &amp; accuracy checking</a:t>
            </a:r>
            <a:endParaRPr b="0" lang="en-IN" sz="2550" spc="-1" strike="noStrike">
              <a:latin typeface="Arial"/>
            </a:endParaRPr>
          </a:p>
        </p:txBody>
      </p:sp>
    </p:spTree>
  </p:cSld>
  <p:transition>
    <p:fad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42" name="Group 2"/>
          <p:cNvGrpSpPr/>
          <p:nvPr/>
        </p:nvGrpSpPr>
        <p:grpSpPr>
          <a:xfrm>
            <a:off x="13812120" y="9506160"/>
            <a:ext cx="4109040" cy="570600"/>
            <a:chOff x="13812120" y="9506160"/>
            <a:chExt cx="4109040" cy="570600"/>
          </a:xfrm>
        </p:grpSpPr>
        <p:sp>
          <p:nvSpPr>
            <p:cNvPr id="143" name="Freeform 3"/>
            <p:cNvSpPr/>
            <p:nvPr/>
          </p:nvSpPr>
          <p:spPr>
            <a:xfrm>
              <a:off x="13812120" y="9534960"/>
              <a:ext cx="4109040" cy="541800"/>
            </a:xfrm>
            <a:custGeom>
              <a:avLst/>
              <a:gdLst/>
              <a:ahLst/>
              <a:rect l="l" t="t" r="r" b="b"/>
              <a:pathLst>
                <a:path w="5484960" h="728640">
                  <a:moveTo>
                    <a:pt x="0" y="0"/>
                  </a:moveTo>
                  <a:lnTo>
                    <a:pt x="5484960" y="0"/>
                  </a:lnTo>
                  <a:lnTo>
                    <a:pt x="5484960" y="728640"/>
                  </a:lnTo>
                  <a:lnTo>
                    <a:pt x="0" y="728640"/>
                  </a:lnTo>
                  <a:close/>
                </a:path>
              </a:pathLst>
            </a:custGeom>
            <a:noFill/>
            <a:ln w="0">
              <a:noFill/>
            </a:ln>
          </p:spPr>
          <p:style>
            <a:lnRef idx="0"/>
            <a:fillRef idx="0"/>
            <a:effectRef idx="0"/>
            <a:fontRef idx="minor"/>
          </p:style>
        </p:sp>
        <p:sp>
          <p:nvSpPr>
            <p:cNvPr id="144" name="TextBox 4"/>
            <p:cNvSpPr/>
            <p:nvPr/>
          </p:nvSpPr>
          <p:spPr>
            <a:xfrm>
              <a:off x="13812120" y="9506160"/>
              <a:ext cx="4109040" cy="570240"/>
            </a:xfrm>
            <a:prstGeom prst="rect">
              <a:avLst/>
            </a:prstGeom>
            <a:noFill/>
            <a:ln w="0">
              <a:noFill/>
            </a:ln>
          </p:spPr>
          <p:style>
            <a:lnRef idx="0"/>
            <a:fillRef idx="0"/>
            <a:effectRef idx="0"/>
            <a:fontRef idx="minor"/>
          </p:style>
          <p:txBody>
            <a:bodyPr lIns="0" rIns="0" tIns="0" bIns="0" anchor="ctr">
              <a:noAutofit/>
            </a:bodyPr>
            <a:p>
              <a:pPr algn="r">
                <a:lnSpc>
                  <a:spcPts val="2160"/>
                </a:lnSpc>
                <a:buNone/>
              </a:pPr>
              <a:r>
                <a:rPr b="0" lang="en-US" sz="1800" spc="-1" strike="noStrike">
                  <a:solidFill>
                    <a:srgbClr val="000000"/>
                  </a:solidFill>
                  <a:latin typeface="Gill Sans Light"/>
                  <a:ea typeface="Gill Sans Light"/>
                </a:rPr>
                <a:t>8</a:t>
              </a:r>
              <a:endParaRPr b="0" lang="en-IN" sz="1800" spc="-1" strike="noStrike">
                <a:latin typeface="Arial"/>
              </a:endParaRPr>
            </a:p>
          </p:txBody>
        </p:sp>
      </p:grpSp>
      <p:grpSp>
        <p:nvGrpSpPr>
          <p:cNvPr id="145" name="Group 5"/>
          <p:cNvGrpSpPr/>
          <p:nvPr/>
        </p:nvGrpSpPr>
        <p:grpSpPr>
          <a:xfrm>
            <a:off x="9122760" y="1806480"/>
            <a:ext cx="8962200" cy="6558480"/>
            <a:chOff x="9122760" y="1806480"/>
            <a:chExt cx="8962200" cy="6558480"/>
          </a:xfrm>
        </p:grpSpPr>
        <p:sp>
          <p:nvSpPr>
            <p:cNvPr id="146" name="Freeform 6"/>
            <p:cNvSpPr/>
            <p:nvPr/>
          </p:nvSpPr>
          <p:spPr>
            <a:xfrm>
              <a:off x="9122760" y="1806480"/>
              <a:ext cx="8962200" cy="6558480"/>
            </a:xfrm>
            <a:custGeom>
              <a:avLst/>
              <a:gdLst/>
              <a:ahLst/>
              <a:rect l="l" t="t" r="r" b="b"/>
              <a:pathLst>
                <a:path w="11955653" h="8750935">
                  <a:moveTo>
                    <a:pt x="0" y="0"/>
                  </a:moveTo>
                  <a:lnTo>
                    <a:pt x="11955653" y="0"/>
                  </a:lnTo>
                  <a:lnTo>
                    <a:pt x="11955653" y="8750935"/>
                  </a:lnTo>
                  <a:lnTo>
                    <a:pt x="0" y="8750935"/>
                  </a:lnTo>
                  <a:lnTo>
                    <a:pt x="0" y="0"/>
                  </a:lnTo>
                  <a:close/>
                </a:path>
              </a:pathLst>
            </a:custGeom>
            <a:blipFill rotWithShape="0">
              <a:blip r:embed="rId1"/>
              <a:srcRect/>
              <a:stretch/>
            </a:blipFill>
            <a:ln w="0">
              <a:noFill/>
            </a:ln>
          </p:spPr>
          <p:style>
            <a:lnRef idx="0"/>
            <a:fillRef idx="0"/>
            <a:effectRef idx="0"/>
            <a:fontRef idx="minor"/>
          </p:style>
        </p:sp>
      </p:grpSp>
      <p:grpSp>
        <p:nvGrpSpPr>
          <p:cNvPr id="147" name="Group 7"/>
          <p:cNvGrpSpPr/>
          <p:nvPr/>
        </p:nvGrpSpPr>
        <p:grpSpPr>
          <a:xfrm>
            <a:off x="270000" y="1822680"/>
            <a:ext cx="8651880" cy="7082280"/>
            <a:chOff x="270000" y="1822680"/>
            <a:chExt cx="8651880" cy="7082280"/>
          </a:xfrm>
        </p:grpSpPr>
        <p:sp>
          <p:nvSpPr>
            <p:cNvPr id="148" name="Freeform 8"/>
            <p:cNvSpPr/>
            <p:nvPr/>
          </p:nvSpPr>
          <p:spPr>
            <a:xfrm>
              <a:off x="270000" y="1822680"/>
              <a:ext cx="8651880" cy="7082280"/>
            </a:xfrm>
            <a:custGeom>
              <a:avLst/>
              <a:gdLst/>
              <a:ahLst/>
              <a:rect l="l" t="t" r="r" b="b"/>
              <a:pathLst>
                <a:path w="11542268" h="9449308">
                  <a:moveTo>
                    <a:pt x="0" y="0"/>
                  </a:moveTo>
                  <a:lnTo>
                    <a:pt x="11542268" y="0"/>
                  </a:lnTo>
                  <a:lnTo>
                    <a:pt x="11542268" y="9449308"/>
                  </a:lnTo>
                  <a:lnTo>
                    <a:pt x="0" y="9449308"/>
                  </a:lnTo>
                  <a:lnTo>
                    <a:pt x="0" y="0"/>
                  </a:lnTo>
                  <a:close/>
                </a:path>
              </a:pathLst>
            </a:custGeom>
            <a:blipFill rotWithShape="0">
              <a:blip r:embed="rId2"/>
              <a:srcRect/>
              <a:stretch/>
            </a:blipFill>
            <a:ln w="0">
              <a:noFill/>
            </a:ln>
          </p:spPr>
          <p:style>
            <a:lnRef idx="0"/>
            <a:fillRef idx="0"/>
            <a:effectRef idx="0"/>
            <a:fontRef idx="minor"/>
          </p:style>
        </p:sp>
      </p:grpSp>
      <p:sp>
        <p:nvSpPr>
          <p:cNvPr id="149" name="TextBox 9"/>
          <p:cNvSpPr/>
          <p:nvPr/>
        </p:nvSpPr>
        <p:spPr>
          <a:xfrm>
            <a:off x="3330000" y="337680"/>
            <a:ext cx="6009120" cy="571320"/>
          </a:xfrm>
          <a:prstGeom prst="rect">
            <a:avLst/>
          </a:prstGeom>
          <a:noFill/>
          <a:ln w="0">
            <a:noFill/>
          </a:ln>
        </p:spPr>
        <p:style>
          <a:lnRef idx="0"/>
          <a:fillRef idx="0"/>
          <a:effectRef idx="0"/>
          <a:fontRef idx="minor"/>
        </p:style>
        <p:txBody>
          <a:bodyPr lIns="0" rIns="0" tIns="0" bIns="0" anchor="t">
            <a:spAutoFit/>
          </a:bodyPr>
          <a:p>
            <a:pPr>
              <a:lnSpc>
                <a:spcPts val="4501"/>
              </a:lnSpc>
              <a:buNone/>
            </a:pPr>
            <a:r>
              <a:rPr b="1" lang="en-US" sz="3750" spc="-1" strike="noStrike">
                <a:solidFill>
                  <a:srgbClr val="000000"/>
                </a:solidFill>
                <a:latin typeface="Gill Sans Bold"/>
                <a:ea typeface="Gill Sans Bold"/>
              </a:rPr>
              <a:t>Confusion matrices:</a:t>
            </a:r>
            <a:endParaRPr b="0" lang="en-IN" sz="3750" spc="-1" strike="noStrike">
              <a:latin typeface="Arial"/>
            </a:endParaRPr>
          </a:p>
        </p:txBody>
      </p:sp>
    </p:spTree>
  </p:cSld>
  <p:transition>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50" name="Group 27"/>
          <p:cNvGrpSpPr/>
          <p:nvPr/>
        </p:nvGrpSpPr>
        <p:grpSpPr>
          <a:xfrm>
            <a:off x="5220000" y="1260000"/>
            <a:ext cx="15105240" cy="1209960"/>
            <a:chOff x="5220000" y="1260000"/>
            <a:chExt cx="15105240" cy="1209960"/>
          </a:xfrm>
        </p:grpSpPr>
        <p:sp>
          <p:nvSpPr>
            <p:cNvPr id="151" name="Freeform 28"/>
            <p:cNvSpPr/>
            <p:nvPr/>
          </p:nvSpPr>
          <p:spPr>
            <a:xfrm>
              <a:off x="5220000" y="1260000"/>
              <a:ext cx="15105240" cy="1209960"/>
            </a:xfrm>
            <a:custGeom>
              <a:avLst/>
              <a:gdLst/>
              <a:ahLst/>
              <a:rect l="l" t="t" r="r" b="b"/>
              <a:pathLst>
                <a:path w="20146321" h="1619280">
                  <a:moveTo>
                    <a:pt x="0" y="0"/>
                  </a:moveTo>
                  <a:lnTo>
                    <a:pt x="20146321" y="0"/>
                  </a:lnTo>
                  <a:lnTo>
                    <a:pt x="20146321" y="1619280"/>
                  </a:lnTo>
                  <a:lnTo>
                    <a:pt x="0" y="1619280"/>
                  </a:lnTo>
                  <a:close/>
                </a:path>
              </a:pathLst>
            </a:custGeom>
            <a:noFill/>
            <a:ln w="0">
              <a:noFill/>
            </a:ln>
          </p:spPr>
          <p:style>
            <a:lnRef idx="0"/>
            <a:fillRef idx="0"/>
            <a:effectRef idx="0"/>
            <a:fontRef idx="minor"/>
          </p:style>
        </p:sp>
        <p:sp>
          <p:nvSpPr>
            <p:cNvPr id="152" name="TextBox 30"/>
            <p:cNvSpPr/>
            <p:nvPr/>
          </p:nvSpPr>
          <p:spPr>
            <a:xfrm>
              <a:off x="5220000" y="1316880"/>
              <a:ext cx="15105240" cy="1152720"/>
            </a:xfrm>
            <a:prstGeom prst="rect">
              <a:avLst/>
            </a:prstGeom>
            <a:noFill/>
            <a:ln w="0">
              <a:noFill/>
            </a:ln>
          </p:spPr>
          <p:style>
            <a:lnRef idx="0"/>
            <a:fillRef idx="0"/>
            <a:effectRef idx="0"/>
            <a:fontRef idx="minor"/>
          </p:style>
        </p:sp>
      </p:grpSp>
      <p:sp>
        <p:nvSpPr>
          <p:cNvPr id="153" name="TextBox 31"/>
          <p:cNvSpPr/>
          <p:nvPr/>
        </p:nvSpPr>
        <p:spPr>
          <a:xfrm>
            <a:off x="1463760" y="3600000"/>
            <a:ext cx="17254800" cy="1208520"/>
          </a:xfrm>
          <a:prstGeom prst="rect">
            <a:avLst/>
          </a:prstGeom>
          <a:noFill/>
          <a:ln w="0">
            <a:noFill/>
          </a:ln>
        </p:spPr>
        <p:style>
          <a:lnRef idx="0"/>
          <a:fillRef idx="0"/>
          <a:effectRef idx="0"/>
          <a:fontRef idx="minor"/>
        </p:style>
        <p:txBody>
          <a:bodyPr lIns="0" rIns="0" tIns="0" bIns="0" anchor="t">
            <a:spAutoFit/>
          </a:bodyPr>
          <a:p>
            <a:pPr>
              <a:lnSpc>
                <a:spcPts val="4759"/>
              </a:lnSpc>
              <a:buNone/>
            </a:pPr>
            <a:endParaRPr b="0" lang="en-IN" sz="3400" spc="-1" strike="noStrike">
              <a:latin typeface="Arial"/>
            </a:endParaRPr>
          </a:p>
          <a:p>
            <a:pPr>
              <a:lnSpc>
                <a:spcPts val="4759"/>
              </a:lnSpc>
              <a:buNone/>
            </a:pPr>
            <a:endParaRPr b="0" lang="en-IN" sz="3400" spc="-1" strike="noStrike">
              <a:latin typeface="Arial"/>
            </a:endParaRPr>
          </a:p>
        </p:txBody>
      </p:sp>
      <p:pic>
        <p:nvPicPr>
          <p:cNvPr id="154" name="" descr=""/>
          <p:cNvPicPr/>
          <p:nvPr/>
        </p:nvPicPr>
        <p:blipFill>
          <a:blip r:embed="rId1"/>
          <a:stretch/>
        </p:blipFill>
        <p:spPr>
          <a:xfrm>
            <a:off x="5220000" y="0"/>
            <a:ext cx="6598440" cy="10258560"/>
          </a:xfrm>
          <a:prstGeom prst="rect">
            <a:avLst/>
          </a:prstGeom>
          <a:ln w="0">
            <a:noFill/>
          </a:ln>
        </p:spPr>
      </p:pic>
    </p:spTree>
  </p:cSld>
  <p:transition>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sp>
        <p:nvSpPr>
          <p:cNvPr id="155" name="Freeform 2"/>
          <p:cNvSpPr/>
          <p:nvPr/>
        </p:nvSpPr>
        <p:spPr>
          <a:xfrm>
            <a:off x="2515680" y="286560"/>
            <a:ext cx="12456360" cy="4608720"/>
          </a:xfrm>
          <a:custGeom>
            <a:avLst/>
            <a:gdLst/>
            <a:ahLst/>
            <a:rect l="l" t="t" r="r" b="b"/>
            <a:pathLst>
              <a:path w="12461103" h="4613506">
                <a:moveTo>
                  <a:pt x="0" y="0"/>
                </a:moveTo>
                <a:lnTo>
                  <a:pt x="12461103" y="0"/>
                </a:lnTo>
                <a:lnTo>
                  <a:pt x="12461103" y="4613506"/>
                </a:lnTo>
                <a:lnTo>
                  <a:pt x="0" y="4613506"/>
                </a:lnTo>
                <a:lnTo>
                  <a:pt x="0" y="0"/>
                </a:lnTo>
                <a:close/>
              </a:path>
            </a:pathLst>
          </a:custGeom>
          <a:blipFill rotWithShape="0">
            <a:blip r:embed="rId1"/>
            <a:srcRect/>
            <a:stretch/>
          </a:blipFill>
          <a:ln w="0">
            <a:noFill/>
          </a:ln>
        </p:spPr>
        <p:style>
          <a:lnRef idx="0"/>
          <a:fillRef idx="0"/>
          <a:effectRef idx="0"/>
          <a:fontRef idx="minor"/>
        </p:style>
      </p:sp>
      <p:sp>
        <p:nvSpPr>
          <p:cNvPr id="156" name="Freeform 3"/>
          <p:cNvSpPr/>
          <p:nvPr/>
        </p:nvSpPr>
        <p:spPr>
          <a:xfrm>
            <a:off x="2515680" y="5143680"/>
            <a:ext cx="12456360" cy="4944600"/>
          </a:xfrm>
          <a:custGeom>
            <a:avLst/>
            <a:gdLst/>
            <a:ahLst/>
            <a:rect l="l" t="t" r="r" b="b"/>
            <a:pathLst>
              <a:path w="12461103" h="4949272">
                <a:moveTo>
                  <a:pt x="0" y="0"/>
                </a:moveTo>
                <a:lnTo>
                  <a:pt x="12461103" y="0"/>
                </a:lnTo>
                <a:lnTo>
                  <a:pt x="12461103" y="4949272"/>
                </a:lnTo>
                <a:lnTo>
                  <a:pt x="0" y="4949272"/>
                </a:lnTo>
                <a:lnTo>
                  <a:pt x="0" y="0"/>
                </a:lnTo>
                <a:close/>
              </a:path>
            </a:pathLst>
          </a:custGeom>
          <a:blipFill rotWithShape="0">
            <a:blip r:embed="rId2"/>
            <a:srcRect/>
            <a:stretch/>
          </a:blipFill>
          <a:ln w="0">
            <a:noFill/>
          </a:ln>
        </p:spPr>
        <p:style>
          <a:lnRef idx="0"/>
          <a:fillRef idx="0"/>
          <a:effectRef idx="0"/>
          <a:fontRef idx="minor"/>
        </p:style>
      </p:sp>
    </p:spTree>
  </p:cSld>
  <p:transition>
    <p:fade/>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sp>
        <p:nvSpPr>
          <p:cNvPr id="157" name="Freeform 2"/>
          <p:cNvSpPr/>
          <p:nvPr/>
        </p:nvSpPr>
        <p:spPr>
          <a:xfrm>
            <a:off x="2601720" y="1463400"/>
            <a:ext cx="13079520" cy="7355160"/>
          </a:xfrm>
          <a:custGeom>
            <a:avLst/>
            <a:gdLst/>
            <a:ahLst/>
            <a:rect l="l" t="t" r="r" b="b"/>
            <a:pathLst>
              <a:path w="13084230" h="7359879">
                <a:moveTo>
                  <a:pt x="0" y="0"/>
                </a:moveTo>
                <a:lnTo>
                  <a:pt x="13084230" y="0"/>
                </a:lnTo>
                <a:lnTo>
                  <a:pt x="13084230" y="7359880"/>
                </a:lnTo>
                <a:lnTo>
                  <a:pt x="0" y="7359880"/>
                </a:lnTo>
                <a:lnTo>
                  <a:pt x="0" y="0"/>
                </a:lnTo>
                <a:close/>
              </a:path>
            </a:pathLst>
          </a:cu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58" name="Group 2"/>
          <p:cNvGrpSpPr/>
          <p:nvPr/>
        </p:nvGrpSpPr>
        <p:grpSpPr>
          <a:xfrm>
            <a:off x="781200" y="617400"/>
            <a:ext cx="15767640" cy="1983240"/>
            <a:chOff x="781200" y="617400"/>
            <a:chExt cx="15767640" cy="1983240"/>
          </a:xfrm>
        </p:grpSpPr>
        <p:sp>
          <p:nvSpPr>
            <p:cNvPr id="159" name="Freeform 3"/>
            <p:cNvSpPr/>
            <p:nvPr/>
          </p:nvSpPr>
          <p:spPr>
            <a:xfrm>
              <a:off x="781200" y="617400"/>
              <a:ext cx="15767640" cy="1983240"/>
            </a:xfrm>
            <a:custGeom>
              <a:avLst/>
              <a:gdLst/>
              <a:ahLst/>
              <a:rect l="l" t="t" r="r" b="b"/>
              <a:pathLst>
                <a:path w="21029760" h="2650320">
                  <a:moveTo>
                    <a:pt x="0" y="0"/>
                  </a:moveTo>
                  <a:lnTo>
                    <a:pt x="21029760" y="0"/>
                  </a:lnTo>
                  <a:lnTo>
                    <a:pt x="21029760" y="2650320"/>
                  </a:lnTo>
                  <a:lnTo>
                    <a:pt x="0" y="2650320"/>
                  </a:lnTo>
                  <a:close/>
                </a:path>
              </a:pathLst>
            </a:custGeom>
            <a:noFill/>
            <a:ln w="0">
              <a:noFill/>
            </a:ln>
          </p:spPr>
          <p:style>
            <a:lnRef idx="0"/>
            <a:fillRef idx="0"/>
            <a:effectRef idx="0"/>
            <a:fontRef idx="minor"/>
          </p:style>
        </p:sp>
        <p:sp>
          <p:nvSpPr>
            <p:cNvPr id="160" name="TextBox 4"/>
            <p:cNvSpPr/>
            <p:nvPr/>
          </p:nvSpPr>
          <p:spPr>
            <a:xfrm>
              <a:off x="781200" y="674640"/>
              <a:ext cx="15767640" cy="1926000"/>
            </a:xfrm>
            <a:prstGeom prst="rect">
              <a:avLst/>
            </a:prstGeom>
            <a:noFill/>
            <a:ln w="0">
              <a:noFill/>
            </a:ln>
          </p:spPr>
          <p:style>
            <a:lnRef idx="0"/>
            <a:fillRef idx="0"/>
            <a:effectRef idx="0"/>
            <a:fontRef idx="minor"/>
          </p:style>
          <p:txBody>
            <a:bodyPr lIns="0" rIns="0" tIns="0" bIns="0" anchor="ctr">
              <a:noAutofit/>
            </a:bodyPr>
            <a:p>
              <a:pPr algn="ctr">
                <a:lnSpc>
                  <a:spcPts val="7129"/>
                </a:lnSpc>
                <a:buNone/>
              </a:pPr>
              <a:r>
                <a:rPr b="0" lang="en-US" sz="6600" spc="-1" strike="noStrike">
                  <a:solidFill>
                    <a:srgbClr val="4a3a1c"/>
                  </a:solidFill>
                  <a:latin typeface="Libre Baskerville"/>
                  <a:ea typeface="Libre Baskerville"/>
                </a:rPr>
                <a:t>Future Work </a:t>
              </a:r>
              <a:endParaRPr b="0" lang="en-IN" sz="6600" spc="-1" strike="noStrike">
                <a:latin typeface="Arial"/>
              </a:endParaRPr>
            </a:p>
          </p:txBody>
        </p:sp>
      </p:grpSp>
      <p:grpSp>
        <p:nvGrpSpPr>
          <p:cNvPr id="161" name="Group 8"/>
          <p:cNvGrpSpPr/>
          <p:nvPr/>
        </p:nvGrpSpPr>
        <p:grpSpPr>
          <a:xfrm>
            <a:off x="13812120" y="9506160"/>
            <a:ext cx="4109040" cy="570600"/>
            <a:chOff x="13812120" y="9506160"/>
            <a:chExt cx="4109040" cy="570600"/>
          </a:xfrm>
        </p:grpSpPr>
        <p:sp>
          <p:nvSpPr>
            <p:cNvPr id="162" name="Freeform 9"/>
            <p:cNvSpPr/>
            <p:nvPr/>
          </p:nvSpPr>
          <p:spPr>
            <a:xfrm>
              <a:off x="13812120" y="9534960"/>
              <a:ext cx="4109040" cy="541800"/>
            </a:xfrm>
            <a:custGeom>
              <a:avLst/>
              <a:gdLst/>
              <a:ahLst/>
              <a:rect l="l" t="t" r="r" b="b"/>
              <a:pathLst>
                <a:path w="5484960" h="728640">
                  <a:moveTo>
                    <a:pt x="0" y="0"/>
                  </a:moveTo>
                  <a:lnTo>
                    <a:pt x="5484960" y="0"/>
                  </a:lnTo>
                  <a:lnTo>
                    <a:pt x="5484960" y="728640"/>
                  </a:lnTo>
                  <a:lnTo>
                    <a:pt x="0" y="728640"/>
                  </a:lnTo>
                  <a:close/>
                </a:path>
              </a:pathLst>
            </a:custGeom>
            <a:noFill/>
            <a:ln w="0">
              <a:noFill/>
            </a:ln>
          </p:spPr>
          <p:style>
            <a:lnRef idx="0"/>
            <a:fillRef idx="0"/>
            <a:effectRef idx="0"/>
            <a:fontRef idx="minor"/>
          </p:style>
        </p:sp>
        <p:sp>
          <p:nvSpPr>
            <p:cNvPr id="163" name="TextBox 10"/>
            <p:cNvSpPr/>
            <p:nvPr/>
          </p:nvSpPr>
          <p:spPr>
            <a:xfrm>
              <a:off x="13812120" y="9506160"/>
              <a:ext cx="4109040" cy="570240"/>
            </a:xfrm>
            <a:prstGeom prst="rect">
              <a:avLst/>
            </a:prstGeom>
            <a:noFill/>
            <a:ln w="0">
              <a:noFill/>
            </a:ln>
          </p:spPr>
          <p:style>
            <a:lnRef idx="0"/>
            <a:fillRef idx="0"/>
            <a:effectRef idx="0"/>
            <a:fontRef idx="minor"/>
          </p:style>
          <p:txBody>
            <a:bodyPr lIns="0" rIns="0" tIns="0" bIns="0" anchor="ctr">
              <a:noAutofit/>
            </a:bodyPr>
            <a:p>
              <a:pPr algn="r">
                <a:lnSpc>
                  <a:spcPts val="2160"/>
                </a:lnSpc>
                <a:buNone/>
              </a:pPr>
              <a:r>
                <a:rPr b="0" lang="en-US" sz="1800" spc="-1" strike="noStrike">
                  <a:solidFill>
                    <a:srgbClr val="000000"/>
                  </a:solidFill>
                  <a:latin typeface="Gill Sans Light"/>
                  <a:ea typeface="Gill Sans Light"/>
                </a:rPr>
                <a:t>13</a:t>
              </a:r>
              <a:endParaRPr b="0" lang="en-IN" sz="1800" spc="-1" strike="noStrike">
                <a:latin typeface="Arial"/>
              </a:endParaRPr>
            </a:p>
          </p:txBody>
        </p:sp>
      </p:grpSp>
      <p:sp>
        <p:nvSpPr>
          <p:cNvPr id="164" name="TextBox 11"/>
          <p:cNvSpPr/>
          <p:nvPr/>
        </p:nvSpPr>
        <p:spPr>
          <a:xfrm>
            <a:off x="1200600" y="1980000"/>
            <a:ext cx="16720560" cy="7551000"/>
          </a:xfrm>
          <a:prstGeom prst="rect">
            <a:avLst/>
          </a:prstGeom>
          <a:noFill/>
          <a:ln w="0">
            <a:noFill/>
          </a:ln>
        </p:spPr>
        <p:style>
          <a:lnRef idx="0"/>
          <a:fillRef idx="0"/>
          <a:effectRef idx="0"/>
          <a:fontRef idx="minor"/>
        </p:style>
        <p:txBody>
          <a:bodyPr lIns="0" rIns="0" tIns="0" bIns="0" anchor="t">
            <a:spAutoFit/>
          </a:bodyPr>
          <a:p>
            <a:pPr algn="just">
              <a:lnSpc>
                <a:spcPts val="4399"/>
              </a:lnSpc>
              <a:buNone/>
            </a:pPr>
            <a:endParaRPr b="0" lang="en-IN" sz="3190" spc="-1" strike="noStrike">
              <a:latin typeface="Arial"/>
            </a:endParaRPr>
          </a:p>
          <a:p>
            <a:pPr>
              <a:lnSpc>
                <a:spcPts val="3441"/>
              </a:lnSpc>
              <a:buNone/>
            </a:pPr>
            <a:endParaRPr b="0" lang="en-IN" sz="1800" spc="-1" strike="noStrike">
              <a:latin typeface="Arial"/>
            </a:endParaRPr>
          </a:p>
          <a:p>
            <a:pPr>
              <a:lnSpc>
                <a:spcPts val="3441"/>
              </a:lnSpc>
              <a:buNone/>
            </a:pPr>
            <a:r>
              <a:rPr b="1" lang="en-US" sz="3190" spc="-1" strike="noStrike">
                <a:solidFill>
                  <a:srgbClr val="4a3a1c"/>
                </a:solidFill>
                <a:latin typeface="Gill Sans Bold"/>
                <a:ea typeface="Gill Sans Bold"/>
              </a:rPr>
              <a:t>→ </a:t>
            </a:r>
            <a:r>
              <a:rPr b="1" lang="en-US" sz="3190" spc="-1" strike="noStrike">
                <a:solidFill>
                  <a:srgbClr val="4a3a1c"/>
                </a:solidFill>
                <a:latin typeface="Gill Sans Bold"/>
                <a:ea typeface="Gill Sans Bold"/>
              </a:rPr>
              <a:t>Integrate pest and disease prediction using image .</a:t>
            </a:r>
            <a:endParaRPr b="0" lang="en-IN" sz="3190" spc="-1" strike="noStrike">
              <a:latin typeface="Arial"/>
            </a:endParaRPr>
          </a:p>
          <a:p>
            <a:pPr>
              <a:lnSpc>
                <a:spcPts val="3441"/>
              </a:lnSpc>
              <a:buNone/>
            </a:pPr>
            <a:endParaRPr b="0" lang="en-IN" sz="3190" spc="-1" strike="noStrike">
              <a:latin typeface="Arial"/>
            </a:endParaRPr>
          </a:p>
          <a:p>
            <a:pPr>
              <a:lnSpc>
                <a:spcPts val="3441"/>
              </a:lnSpc>
              <a:buNone/>
            </a:pPr>
            <a:r>
              <a:rPr b="1" lang="en-US" sz="3190" spc="-1" strike="noStrike">
                <a:solidFill>
                  <a:srgbClr val="4a3a1c"/>
                </a:solidFill>
                <a:latin typeface="Gill Sans Bold"/>
                <a:ea typeface="Gill Sans Bold"/>
              </a:rPr>
              <a:t>→ </a:t>
            </a:r>
            <a:r>
              <a:rPr b="1" lang="en-US" sz="3190" spc="-1" strike="noStrike">
                <a:solidFill>
                  <a:srgbClr val="4a3a1c"/>
                </a:solidFill>
                <a:latin typeface="Gill Sans Bold"/>
                <a:ea typeface="Gill Sans Bold"/>
              </a:rPr>
              <a:t>Satellite Imagery Analysis: Use free satellite data (Google Earth, Sentinel, NASA) to monitor soil moisture, crop coverage, and regional trends. Extract features like NDVI and feed them into ML models for large-scale crop, yield, and fertilizer forecasting..</a:t>
            </a:r>
            <a:endParaRPr b="0" lang="en-IN" sz="3190" spc="-1" strike="noStrike">
              <a:latin typeface="Arial"/>
            </a:endParaRPr>
          </a:p>
          <a:p>
            <a:pPr>
              <a:lnSpc>
                <a:spcPts val="3441"/>
              </a:lnSpc>
              <a:buNone/>
            </a:pPr>
            <a:endParaRPr b="0" lang="en-IN" sz="3190" spc="-1" strike="noStrike">
              <a:latin typeface="Arial"/>
            </a:endParaRPr>
          </a:p>
          <a:p>
            <a:pPr>
              <a:lnSpc>
                <a:spcPts val="3441"/>
              </a:lnSpc>
              <a:buNone/>
            </a:pPr>
            <a:r>
              <a:rPr b="1" lang="en-US" sz="3190" spc="-1" strike="noStrike">
                <a:solidFill>
                  <a:srgbClr val="4a3a1c"/>
                </a:solidFill>
                <a:latin typeface="Gill Sans Bold"/>
                <a:ea typeface="Gill Sans Bold"/>
              </a:rPr>
              <a:t>→ </a:t>
            </a:r>
            <a:r>
              <a:rPr b="1" lang="en-US" sz="3190" spc="-1" strike="noStrike">
                <a:solidFill>
                  <a:srgbClr val="4a3a1c"/>
                </a:solidFill>
                <a:latin typeface="Gill Sans Bold"/>
                <a:ea typeface="Gill Sans Bold"/>
              </a:rPr>
              <a:t>Include market demand and price prediction to guide crop selection.</a:t>
            </a:r>
            <a:endParaRPr b="0" lang="en-IN" sz="3190" spc="-1" strike="noStrike">
              <a:latin typeface="Arial"/>
            </a:endParaRPr>
          </a:p>
          <a:p>
            <a:pPr>
              <a:lnSpc>
                <a:spcPts val="3441"/>
              </a:lnSpc>
              <a:buNone/>
            </a:pPr>
            <a:endParaRPr b="0" lang="en-IN" sz="3190" spc="-1" strike="noStrike">
              <a:latin typeface="Arial"/>
            </a:endParaRPr>
          </a:p>
          <a:p>
            <a:pPr>
              <a:lnSpc>
                <a:spcPts val="3441"/>
              </a:lnSpc>
              <a:buNone/>
            </a:pPr>
            <a:r>
              <a:rPr b="1" lang="en-US" sz="3190" spc="-1" strike="noStrike">
                <a:solidFill>
                  <a:srgbClr val="4a3a1c"/>
                </a:solidFill>
                <a:latin typeface="Gill Sans Bold"/>
                <a:ea typeface="Gill Sans Bold"/>
              </a:rPr>
              <a:t>→ </a:t>
            </a:r>
            <a:r>
              <a:rPr b="1" lang="en-US" sz="3190" spc="-1" strike="noStrike">
                <a:solidFill>
                  <a:srgbClr val="4a3a1c"/>
                </a:solidFill>
                <a:latin typeface="Gill Sans Bold"/>
                <a:ea typeface="Gill Sans Bold"/>
              </a:rPr>
              <a:t>Develop a mobile/web app to provide personalized crop and fertilizer recommendations.</a:t>
            </a:r>
            <a:endParaRPr b="0" lang="en-IN" sz="3190" spc="-1" strike="noStrike">
              <a:latin typeface="Arial"/>
            </a:endParaRPr>
          </a:p>
          <a:p>
            <a:pPr>
              <a:lnSpc>
                <a:spcPts val="3441"/>
              </a:lnSpc>
              <a:buNone/>
            </a:pPr>
            <a:endParaRPr b="0" lang="en-IN" sz="3190" spc="-1" strike="noStrike">
              <a:latin typeface="Arial"/>
            </a:endParaRPr>
          </a:p>
          <a:p>
            <a:pPr>
              <a:lnSpc>
                <a:spcPts val="3441"/>
              </a:lnSpc>
              <a:buNone/>
            </a:pPr>
            <a:r>
              <a:rPr b="1" lang="en-US" sz="3190" spc="-1" strike="noStrike">
                <a:solidFill>
                  <a:srgbClr val="4a3a1c"/>
                </a:solidFill>
                <a:latin typeface="Gill Sans Bold"/>
                <a:ea typeface="Gill Sans Bold"/>
              </a:rPr>
              <a:t>→ </a:t>
            </a:r>
            <a:r>
              <a:rPr b="1" lang="en-US" sz="3190" spc="-1" strike="noStrike">
                <a:solidFill>
                  <a:srgbClr val="4a3a1c"/>
                </a:solidFill>
                <a:latin typeface="Gill Sans Bold"/>
                <a:ea typeface="Gill Sans Bold"/>
              </a:rPr>
              <a:t>Implement advanced ML/DL models (LSTM, CNN) for better yield and crop forecasting.</a:t>
            </a:r>
            <a:endParaRPr b="0" lang="en-IN" sz="3190" spc="-1" strike="noStrike">
              <a:latin typeface="Arial"/>
            </a:endParaRPr>
          </a:p>
          <a:p>
            <a:pPr>
              <a:lnSpc>
                <a:spcPts val="3441"/>
              </a:lnSpc>
              <a:buNone/>
            </a:pPr>
            <a:endParaRPr b="0" lang="en-IN" sz="319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65" name="Group 2"/>
          <p:cNvGrpSpPr/>
          <p:nvPr/>
        </p:nvGrpSpPr>
        <p:grpSpPr>
          <a:xfrm>
            <a:off x="1028880" y="1028880"/>
            <a:ext cx="15767640" cy="1983240"/>
            <a:chOff x="1028880" y="1028880"/>
            <a:chExt cx="15767640" cy="1983240"/>
          </a:xfrm>
        </p:grpSpPr>
        <p:sp>
          <p:nvSpPr>
            <p:cNvPr id="166" name="Freeform 3"/>
            <p:cNvSpPr/>
            <p:nvPr/>
          </p:nvSpPr>
          <p:spPr>
            <a:xfrm>
              <a:off x="1028880" y="1028880"/>
              <a:ext cx="15767640" cy="1983240"/>
            </a:xfrm>
            <a:custGeom>
              <a:avLst/>
              <a:gdLst/>
              <a:ahLst/>
              <a:rect l="l" t="t" r="r" b="b"/>
              <a:pathLst>
                <a:path w="21029760" h="2650320">
                  <a:moveTo>
                    <a:pt x="0" y="0"/>
                  </a:moveTo>
                  <a:lnTo>
                    <a:pt x="21029760" y="0"/>
                  </a:lnTo>
                  <a:lnTo>
                    <a:pt x="21029760" y="2650320"/>
                  </a:lnTo>
                  <a:lnTo>
                    <a:pt x="0" y="2650320"/>
                  </a:lnTo>
                  <a:close/>
                </a:path>
              </a:pathLst>
            </a:custGeom>
            <a:noFill/>
            <a:ln w="0">
              <a:noFill/>
            </a:ln>
          </p:spPr>
          <p:style>
            <a:lnRef idx="0"/>
            <a:fillRef idx="0"/>
            <a:effectRef idx="0"/>
            <a:fontRef idx="minor"/>
          </p:style>
        </p:sp>
        <p:sp>
          <p:nvSpPr>
            <p:cNvPr id="167" name="TextBox 4"/>
            <p:cNvSpPr/>
            <p:nvPr/>
          </p:nvSpPr>
          <p:spPr>
            <a:xfrm>
              <a:off x="1028880" y="1085760"/>
              <a:ext cx="15767640" cy="1926000"/>
            </a:xfrm>
            <a:prstGeom prst="rect">
              <a:avLst/>
            </a:prstGeom>
            <a:noFill/>
            <a:ln w="0">
              <a:noFill/>
            </a:ln>
          </p:spPr>
          <p:style>
            <a:lnRef idx="0"/>
            <a:fillRef idx="0"/>
            <a:effectRef idx="0"/>
            <a:fontRef idx="minor"/>
          </p:style>
          <p:txBody>
            <a:bodyPr lIns="0" rIns="0" tIns="0" bIns="0" anchor="ctr">
              <a:noAutofit/>
            </a:bodyPr>
            <a:p>
              <a:pPr algn="ctr">
                <a:lnSpc>
                  <a:spcPts val="7129"/>
                </a:lnSpc>
                <a:buNone/>
              </a:pPr>
              <a:r>
                <a:rPr b="0" lang="en-US" sz="6600" spc="-1" strike="noStrike">
                  <a:solidFill>
                    <a:srgbClr val="4a3a1c"/>
                  </a:solidFill>
                  <a:latin typeface="Libre Baskerville"/>
                  <a:ea typeface="Libre Baskerville"/>
                </a:rPr>
                <a:t>Conclusion</a:t>
              </a:r>
              <a:endParaRPr b="0" lang="en-IN" sz="6600" spc="-1" strike="noStrike">
                <a:latin typeface="Arial"/>
              </a:endParaRPr>
            </a:p>
          </p:txBody>
        </p:sp>
      </p:grpSp>
      <p:grpSp>
        <p:nvGrpSpPr>
          <p:cNvPr id="168" name="Group 8"/>
          <p:cNvGrpSpPr/>
          <p:nvPr/>
        </p:nvGrpSpPr>
        <p:grpSpPr>
          <a:xfrm>
            <a:off x="13812120" y="9506160"/>
            <a:ext cx="4109040" cy="570600"/>
            <a:chOff x="13812120" y="9506160"/>
            <a:chExt cx="4109040" cy="570600"/>
          </a:xfrm>
        </p:grpSpPr>
        <p:sp>
          <p:nvSpPr>
            <p:cNvPr id="169" name="Freeform 9"/>
            <p:cNvSpPr/>
            <p:nvPr/>
          </p:nvSpPr>
          <p:spPr>
            <a:xfrm>
              <a:off x="13812120" y="9534960"/>
              <a:ext cx="4109040" cy="541800"/>
            </a:xfrm>
            <a:custGeom>
              <a:avLst/>
              <a:gdLst/>
              <a:ahLst/>
              <a:rect l="l" t="t" r="r" b="b"/>
              <a:pathLst>
                <a:path w="5484960" h="728640">
                  <a:moveTo>
                    <a:pt x="0" y="0"/>
                  </a:moveTo>
                  <a:lnTo>
                    <a:pt x="5484960" y="0"/>
                  </a:lnTo>
                  <a:lnTo>
                    <a:pt x="5484960" y="728640"/>
                  </a:lnTo>
                  <a:lnTo>
                    <a:pt x="0" y="728640"/>
                  </a:lnTo>
                  <a:close/>
                </a:path>
              </a:pathLst>
            </a:custGeom>
            <a:noFill/>
            <a:ln w="0">
              <a:noFill/>
            </a:ln>
          </p:spPr>
          <p:style>
            <a:lnRef idx="0"/>
            <a:fillRef idx="0"/>
            <a:effectRef idx="0"/>
            <a:fontRef idx="minor"/>
          </p:style>
        </p:sp>
        <p:sp>
          <p:nvSpPr>
            <p:cNvPr id="170" name="TextBox 10"/>
            <p:cNvSpPr/>
            <p:nvPr/>
          </p:nvSpPr>
          <p:spPr>
            <a:xfrm>
              <a:off x="13812120" y="9506160"/>
              <a:ext cx="4109040" cy="570240"/>
            </a:xfrm>
            <a:prstGeom prst="rect">
              <a:avLst/>
            </a:prstGeom>
            <a:noFill/>
            <a:ln w="0">
              <a:noFill/>
            </a:ln>
          </p:spPr>
          <p:style>
            <a:lnRef idx="0"/>
            <a:fillRef idx="0"/>
            <a:effectRef idx="0"/>
            <a:fontRef idx="minor"/>
          </p:style>
          <p:txBody>
            <a:bodyPr lIns="0" rIns="0" tIns="0" bIns="0" anchor="ctr">
              <a:noAutofit/>
            </a:bodyPr>
            <a:p>
              <a:pPr algn="r">
                <a:lnSpc>
                  <a:spcPts val="2160"/>
                </a:lnSpc>
                <a:buNone/>
              </a:pPr>
              <a:r>
                <a:rPr b="0" lang="en-US" sz="1800" spc="-1" strike="noStrike">
                  <a:solidFill>
                    <a:srgbClr val="000000"/>
                  </a:solidFill>
                  <a:latin typeface="Gill Sans Light"/>
                  <a:ea typeface="Gill Sans Light"/>
                </a:rPr>
                <a:t>14</a:t>
              </a:r>
              <a:endParaRPr b="0" lang="en-IN" sz="1800" spc="-1" strike="noStrike">
                <a:latin typeface="Arial"/>
              </a:endParaRPr>
            </a:p>
          </p:txBody>
        </p:sp>
      </p:grpSp>
      <p:sp>
        <p:nvSpPr>
          <p:cNvPr id="171" name="TextBox 11"/>
          <p:cNvSpPr/>
          <p:nvPr/>
        </p:nvSpPr>
        <p:spPr>
          <a:xfrm>
            <a:off x="471240" y="3240000"/>
            <a:ext cx="17815320" cy="4662000"/>
          </a:xfrm>
          <a:prstGeom prst="rect">
            <a:avLst/>
          </a:prstGeom>
          <a:noFill/>
          <a:ln w="0">
            <a:noFill/>
          </a:ln>
        </p:spPr>
        <p:style>
          <a:lnRef idx="0"/>
          <a:fillRef idx="0"/>
          <a:effectRef idx="0"/>
          <a:fontRef idx="minor"/>
        </p:style>
        <p:txBody>
          <a:bodyPr lIns="0" rIns="0" tIns="0" bIns="0" anchor="t">
            <a:spAutoFit/>
          </a:bodyPr>
          <a:p>
            <a:pPr>
              <a:lnSpc>
                <a:spcPts val="4079"/>
              </a:lnSpc>
              <a:buNone/>
            </a:pPr>
            <a:r>
              <a:rPr b="0" lang="en-US" sz="3400" spc="-4" strike="noStrike">
                <a:solidFill>
                  <a:srgbClr val="000000"/>
                </a:solidFill>
                <a:latin typeface="Gill Sans Light"/>
                <a:ea typeface="Gill Sans Light"/>
              </a:rPr>
              <a:t>→ </a:t>
            </a:r>
            <a:r>
              <a:rPr b="0" lang="en-US" sz="3400" spc="-4" strike="noStrike">
                <a:solidFill>
                  <a:srgbClr val="000000"/>
                </a:solidFill>
                <a:latin typeface="Gill Sans Light"/>
                <a:ea typeface="Gill Sans Light"/>
              </a:rPr>
              <a:t>Provides data-driven recommendations for crop selection, fertilizer use, and            yield prediction.</a:t>
            </a:r>
            <a:endParaRPr b="0" lang="en-IN" sz="3400" spc="-1" strike="noStrike">
              <a:latin typeface="Arial"/>
            </a:endParaRPr>
          </a:p>
          <a:p>
            <a:pPr>
              <a:lnSpc>
                <a:spcPts val="4079"/>
              </a:lnSpc>
              <a:buNone/>
            </a:pPr>
            <a:r>
              <a:rPr b="0" lang="en-US" sz="3400" spc="-4" strike="noStrike">
                <a:solidFill>
                  <a:srgbClr val="000000"/>
                </a:solidFill>
                <a:latin typeface="Gill Sans Light"/>
                <a:ea typeface="Gill Sans Light"/>
              </a:rPr>
              <a:t>→ </a:t>
            </a:r>
            <a:r>
              <a:rPr b="0" lang="en-US" sz="3400" spc="-4" strike="noStrike">
                <a:solidFill>
                  <a:srgbClr val="000000"/>
                </a:solidFill>
                <a:latin typeface="Gill Sans Light"/>
                <a:ea typeface="Gill Sans Light"/>
              </a:rPr>
              <a:t>Uses machine learning models with soil, weather, and location data for                   accurate predictions.</a:t>
            </a:r>
            <a:endParaRPr b="0" lang="en-IN" sz="3400" spc="-1" strike="noStrike">
              <a:latin typeface="Arial"/>
            </a:endParaRPr>
          </a:p>
          <a:p>
            <a:pPr>
              <a:lnSpc>
                <a:spcPts val="4079"/>
              </a:lnSpc>
              <a:buNone/>
            </a:pPr>
            <a:r>
              <a:rPr b="0" lang="en-US" sz="3400" spc="-4" strike="noStrike">
                <a:solidFill>
                  <a:srgbClr val="000000"/>
                </a:solidFill>
                <a:latin typeface="Gill Sans Light"/>
                <a:ea typeface="Gill Sans Light"/>
              </a:rPr>
              <a:t>→ </a:t>
            </a:r>
            <a:r>
              <a:rPr b="0" lang="en-US" sz="3400" spc="-4" strike="noStrike">
                <a:solidFill>
                  <a:srgbClr val="000000"/>
                </a:solidFill>
                <a:latin typeface="Gill Sans Light"/>
                <a:ea typeface="Gill Sans Light"/>
              </a:rPr>
              <a:t>Supports sustainable and precision farming, improving productivity and                   resource efficiency.</a:t>
            </a:r>
            <a:endParaRPr b="0" lang="en-IN" sz="3400" spc="-1" strike="noStrike">
              <a:latin typeface="Arial"/>
            </a:endParaRPr>
          </a:p>
          <a:p>
            <a:pPr>
              <a:lnSpc>
                <a:spcPts val="4079"/>
              </a:lnSpc>
              <a:buNone/>
            </a:pPr>
            <a:r>
              <a:rPr b="0" lang="en-US" sz="3400" spc="-4" strike="noStrike">
                <a:solidFill>
                  <a:srgbClr val="000000"/>
                </a:solidFill>
                <a:latin typeface="Gill Sans Light"/>
                <a:ea typeface="Gill Sans Light"/>
              </a:rPr>
              <a:t>→ </a:t>
            </a:r>
            <a:r>
              <a:rPr b="0" lang="en-US" sz="3400" spc="-4" strike="noStrike">
                <a:solidFill>
                  <a:srgbClr val="000000"/>
                </a:solidFill>
                <a:latin typeface="Gill Sans Light"/>
                <a:ea typeface="Gill Sans Light"/>
              </a:rPr>
              <a:t>Enables real-time monitoring and decision-making, paving the way for smart           and automated agriculture.</a:t>
            </a:r>
            <a:endParaRPr b="0" lang="en-IN" sz="3400" spc="-1" strike="noStrike">
              <a:latin typeface="Arial"/>
            </a:endParaRPr>
          </a:p>
          <a:p>
            <a:pPr>
              <a:lnSpc>
                <a:spcPts val="4079"/>
              </a:lnSpc>
              <a:buNone/>
            </a:pPr>
            <a:r>
              <a:rPr b="0" lang="en-US" sz="3400" spc="-4" strike="noStrike">
                <a:solidFill>
                  <a:srgbClr val="000000"/>
                </a:solidFill>
                <a:latin typeface="Gill Sans Light"/>
                <a:ea typeface="Gill Sans Light"/>
              </a:rPr>
              <a:t>Applications: Crop and fertilizer planning,Yield prediction and farm monitoring</a:t>
            </a:r>
            <a:endParaRPr b="0" lang="en-IN" sz="3400" spc="-1" strike="noStrike">
              <a:latin typeface="Arial"/>
            </a:endParaRPr>
          </a:p>
        </p:txBody>
      </p:sp>
    </p:spTree>
  </p:cSld>
  <p:transition>
    <p:fade/>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72" name="Group 2"/>
          <p:cNvGrpSpPr/>
          <p:nvPr/>
        </p:nvGrpSpPr>
        <p:grpSpPr>
          <a:xfrm>
            <a:off x="1257120" y="571320"/>
            <a:ext cx="15767640" cy="1983240"/>
            <a:chOff x="1257120" y="571320"/>
            <a:chExt cx="15767640" cy="1983240"/>
          </a:xfrm>
        </p:grpSpPr>
        <p:sp>
          <p:nvSpPr>
            <p:cNvPr id="173" name="Freeform 3"/>
            <p:cNvSpPr/>
            <p:nvPr/>
          </p:nvSpPr>
          <p:spPr>
            <a:xfrm>
              <a:off x="1257120" y="571320"/>
              <a:ext cx="15767640" cy="1983240"/>
            </a:xfrm>
            <a:custGeom>
              <a:avLst/>
              <a:gdLst/>
              <a:ahLst/>
              <a:rect l="l" t="t" r="r" b="b"/>
              <a:pathLst>
                <a:path w="21029760" h="2650320">
                  <a:moveTo>
                    <a:pt x="0" y="0"/>
                  </a:moveTo>
                  <a:lnTo>
                    <a:pt x="21029760" y="0"/>
                  </a:lnTo>
                  <a:lnTo>
                    <a:pt x="21029760" y="2650320"/>
                  </a:lnTo>
                  <a:lnTo>
                    <a:pt x="0" y="2650320"/>
                  </a:lnTo>
                  <a:close/>
                </a:path>
              </a:pathLst>
            </a:custGeom>
            <a:noFill/>
            <a:ln w="0">
              <a:noFill/>
            </a:ln>
          </p:spPr>
          <p:style>
            <a:lnRef idx="0"/>
            <a:fillRef idx="0"/>
            <a:effectRef idx="0"/>
            <a:fontRef idx="minor"/>
          </p:style>
        </p:sp>
        <p:sp>
          <p:nvSpPr>
            <p:cNvPr id="174" name="TextBox 4"/>
            <p:cNvSpPr/>
            <p:nvPr/>
          </p:nvSpPr>
          <p:spPr>
            <a:xfrm>
              <a:off x="1257120" y="628560"/>
              <a:ext cx="15767640" cy="1926000"/>
            </a:xfrm>
            <a:prstGeom prst="rect">
              <a:avLst/>
            </a:prstGeom>
            <a:noFill/>
            <a:ln w="0">
              <a:noFill/>
            </a:ln>
          </p:spPr>
          <p:style>
            <a:lnRef idx="0"/>
            <a:fillRef idx="0"/>
            <a:effectRef idx="0"/>
            <a:fontRef idx="minor"/>
          </p:style>
          <p:txBody>
            <a:bodyPr lIns="0" rIns="0" tIns="0" bIns="0" anchor="ctr">
              <a:noAutofit/>
            </a:bodyPr>
            <a:p>
              <a:pPr>
                <a:lnSpc>
                  <a:spcPts val="7937"/>
                </a:lnSpc>
                <a:buNone/>
              </a:pPr>
              <a:r>
                <a:rPr b="1" lang="en-US" sz="7350" spc="-1" strike="noStrike" u="sng">
                  <a:solidFill>
                    <a:srgbClr val="2d3b45"/>
                  </a:solidFill>
                  <a:uFillTx/>
                  <a:latin typeface="Lato Bold"/>
                  <a:ea typeface="Lato Bold"/>
                </a:rPr>
                <a:t>References</a:t>
              </a:r>
              <a:endParaRPr b="0" lang="en-IN" sz="7350" spc="-1" strike="noStrike">
                <a:latin typeface="Arial"/>
              </a:endParaRPr>
            </a:p>
          </p:txBody>
        </p:sp>
      </p:grpSp>
      <p:grpSp>
        <p:nvGrpSpPr>
          <p:cNvPr id="175" name="Group 8"/>
          <p:cNvGrpSpPr/>
          <p:nvPr/>
        </p:nvGrpSpPr>
        <p:grpSpPr>
          <a:xfrm>
            <a:off x="13812120" y="9506160"/>
            <a:ext cx="4109040" cy="570600"/>
            <a:chOff x="13812120" y="9506160"/>
            <a:chExt cx="4109040" cy="570600"/>
          </a:xfrm>
        </p:grpSpPr>
        <p:sp>
          <p:nvSpPr>
            <p:cNvPr id="176" name="Freeform 9"/>
            <p:cNvSpPr/>
            <p:nvPr/>
          </p:nvSpPr>
          <p:spPr>
            <a:xfrm>
              <a:off x="13812120" y="9534960"/>
              <a:ext cx="4109040" cy="541800"/>
            </a:xfrm>
            <a:custGeom>
              <a:avLst/>
              <a:gdLst/>
              <a:ahLst/>
              <a:rect l="l" t="t" r="r" b="b"/>
              <a:pathLst>
                <a:path w="5484960" h="728640">
                  <a:moveTo>
                    <a:pt x="0" y="0"/>
                  </a:moveTo>
                  <a:lnTo>
                    <a:pt x="5484960" y="0"/>
                  </a:lnTo>
                  <a:lnTo>
                    <a:pt x="5484960" y="728640"/>
                  </a:lnTo>
                  <a:lnTo>
                    <a:pt x="0" y="728640"/>
                  </a:lnTo>
                  <a:close/>
                </a:path>
              </a:pathLst>
            </a:custGeom>
            <a:noFill/>
            <a:ln w="0">
              <a:noFill/>
            </a:ln>
          </p:spPr>
          <p:style>
            <a:lnRef idx="0"/>
            <a:fillRef idx="0"/>
            <a:effectRef idx="0"/>
            <a:fontRef idx="minor"/>
          </p:style>
        </p:sp>
        <p:sp>
          <p:nvSpPr>
            <p:cNvPr id="177" name="TextBox 10"/>
            <p:cNvSpPr/>
            <p:nvPr/>
          </p:nvSpPr>
          <p:spPr>
            <a:xfrm>
              <a:off x="13812120" y="9506160"/>
              <a:ext cx="4109040" cy="570240"/>
            </a:xfrm>
            <a:prstGeom prst="rect">
              <a:avLst/>
            </a:prstGeom>
            <a:noFill/>
            <a:ln w="0">
              <a:noFill/>
            </a:ln>
          </p:spPr>
          <p:style>
            <a:lnRef idx="0"/>
            <a:fillRef idx="0"/>
            <a:effectRef idx="0"/>
            <a:fontRef idx="minor"/>
          </p:style>
          <p:txBody>
            <a:bodyPr lIns="0" rIns="0" tIns="0" bIns="0" anchor="ctr">
              <a:noAutofit/>
            </a:bodyPr>
            <a:p>
              <a:pPr algn="r">
                <a:lnSpc>
                  <a:spcPts val="2160"/>
                </a:lnSpc>
                <a:buNone/>
              </a:pPr>
              <a:r>
                <a:rPr b="0" lang="en-US" sz="1800" spc="-1" strike="noStrike">
                  <a:solidFill>
                    <a:srgbClr val="000000"/>
                  </a:solidFill>
                  <a:latin typeface="Gill Sans Light"/>
                  <a:ea typeface="Gill Sans Light"/>
                </a:rPr>
                <a:t>15</a:t>
              </a:r>
              <a:endParaRPr b="0" lang="en-IN" sz="1800" spc="-1" strike="noStrike">
                <a:latin typeface="Arial"/>
              </a:endParaRPr>
            </a:p>
          </p:txBody>
        </p:sp>
      </p:grpSp>
      <p:sp>
        <p:nvSpPr>
          <p:cNvPr id="178" name="TextBox 11"/>
          <p:cNvSpPr/>
          <p:nvPr/>
        </p:nvSpPr>
        <p:spPr>
          <a:xfrm>
            <a:off x="586080" y="2340000"/>
            <a:ext cx="17411760" cy="6773400"/>
          </a:xfrm>
          <a:prstGeom prst="rect">
            <a:avLst/>
          </a:prstGeom>
          <a:noFill/>
          <a:ln w="0">
            <a:noFill/>
          </a:ln>
        </p:spPr>
        <p:style>
          <a:lnRef idx="0"/>
          <a:fillRef idx="0"/>
          <a:effectRef idx="0"/>
          <a:fontRef idx="minor"/>
        </p:style>
        <p:txBody>
          <a:bodyPr lIns="0" rIns="0" tIns="0" bIns="0" anchor="t">
            <a:spAutoFit/>
          </a:bodyPr>
          <a:p>
            <a:pPr>
              <a:lnSpc>
                <a:spcPts val="3810"/>
              </a:lnSpc>
              <a:buNone/>
            </a:pPr>
            <a:r>
              <a:rPr b="0" lang="en-US" sz="3530" spc="-1" strike="noStrike">
                <a:solidFill>
                  <a:srgbClr val="2d3b45"/>
                </a:solidFill>
                <a:latin typeface="Lato"/>
                <a:ea typeface="Lato"/>
              </a:rPr>
              <a:t>1. Faezeh Akhavizadegan, Javad Ansarifar, Lizhi Wang, Isaiah Huber, and Sotirios V                 Archontoulis. A time-dependent parameter estimation framework for crop modeling.        Scientific reports.</a:t>
            </a:r>
            <a:endParaRPr b="0" lang="en-IN" sz="3530" spc="-1" strike="noStrike">
              <a:latin typeface="Arial"/>
            </a:endParaRPr>
          </a:p>
          <a:p>
            <a:pPr>
              <a:lnSpc>
                <a:spcPts val="3810"/>
              </a:lnSpc>
              <a:buNone/>
            </a:pPr>
            <a:r>
              <a:rPr b="0" lang="en-US" sz="3530" spc="-1" strike="noStrike">
                <a:solidFill>
                  <a:srgbClr val="2d3b45"/>
                </a:solidFill>
                <a:latin typeface="Lato"/>
                <a:ea typeface="Lato"/>
              </a:rPr>
              <a:t>2. Javad Ansarifar, Lizhi Wang, and Sotirios V Archontoulis. An interaction regression              model for crop yield prediction. Scientific reports, 2021.</a:t>
            </a:r>
            <a:endParaRPr b="0" lang="en-IN" sz="3530" spc="-1" strike="noStrike">
              <a:latin typeface="Arial"/>
            </a:endParaRPr>
          </a:p>
          <a:p>
            <a:pPr>
              <a:lnSpc>
                <a:spcPts val="3810"/>
              </a:lnSpc>
              <a:buNone/>
            </a:pPr>
            <a:r>
              <a:rPr b="0" lang="en-US" sz="3530" spc="-1" strike="noStrike">
                <a:solidFill>
                  <a:srgbClr val="2d3b45"/>
                </a:solidFill>
                <a:latin typeface="Lato"/>
                <a:ea typeface="Lato"/>
              </a:rPr>
              <a:t>3. Recommender System lecture python notebook by Simran Nagpurkar</a:t>
            </a:r>
            <a:endParaRPr b="0" lang="en-IN" sz="3530" spc="-1" strike="noStrike">
              <a:latin typeface="Arial"/>
            </a:endParaRPr>
          </a:p>
          <a:p>
            <a:pPr>
              <a:lnSpc>
                <a:spcPts val="3810"/>
              </a:lnSpc>
              <a:buNone/>
            </a:pPr>
            <a:r>
              <a:rPr b="0" lang="en-US" sz="3530" spc="-1" strike="noStrike">
                <a:solidFill>
                  <a:srgbClr val="2d3b45"/>
                </a:solidFill>
                <a:latin typeface="Lato"/>
                <a:ea typeface="Lato"/>
              </a:rPr>
              <a:t>4. Crop Recommendation using ML] (https://ieeexplore.ieee.org/document/9734173)            Kaggle : (</a:t>
            </a:r>
            <a:r>
              <a:rPr b="0" lang="en-US" sz="3530" spc="-1" strike="noStrike" u="sng">
                <a:solidFill>
                  <a:srgbClr val="0000ff"/>
                </a:solidFill>
                <a:uFillTx/>
                <a:latin typeface="Lato"/>
                <a:ea typeface="Lato"/>
                <a:hlinkClick r:id="rId1"/>
              </a:rPr>
              <a:t>https://www.kaggle.com/datasets/atharvaingle/crop-recommendation-</a:t>
            </a:r>
            <a:r>
              <a:rPr b="0" lang="en-US" sz="3530" spc="-1" strike="noStrike">
                <a:solidFill>
                  <a:srgbClr val="2d3b45"/>
                </a:solidFill>
                <a:latin typeface="Lato"/>
                <a:ea typeface="Lato"/>
              </a:rPr>
              <a:t>                              dataset)</a:t>
            </a:r>
            <a:endParaRPr b="0" lang="en-IN" sz="3530" spc="-1" strike="noStrike">
              <a:latin typeface="Arial"/>
            </a:endParaRPr>
          </a:p>
          <a:p>
            <a:pPr>
              <a:lnSpc>
                <a:spcPts val="3810"/>
              </a:lnSpc>
              <a:buNone/>
            </a:pPr>
            <a:r>
              <a:rPr b="0" lang="en-US" sz="3530" spc="-1" strike="noStrike">
                <a:solidFill>
                  <a:srgbClr val="2d3b45"/>
                </a:solidFill>
                <a:latin typeface="Lato"/>
                <a:ea typeface="Lato"/>
              </a:rPr>
              <a:t>5. Fertilizer Kaggle: (Plant Disease Classification - ResNet- 99.2</a:t>
            </a:r>
            <a:endParaRPr b="0" lang="en-IN" sz="3530" spc="-1" strike="noStrike">
              <a:latin typeface="Arial"/>
            </a:endParaRPr>
          </a:p>
          <a:p>
            <a:pPr>
              <a:lnSpc>
                <a:spcPts val="3810"/>
              </a:lnSpc>
              <a:buNone/>
            </a:pPr>
            <a:r>
              <a:rPr b="0" lang="en-US" sz="3530" spc="-1" strike="noStrike">
                <a:solidFill>
                  <a:srgbClr val="2d3b45"/>
                </a:solidFill>
                <a:latin typeface="Lato"/>
                <a:ea typeface="Lato"/>
              </a:rPr>
              <a:t>6. Research Paper :https://www.ijnrd.org/papers/IJNRD2303270.pdf.</a:t>
            </a:r>
            <a:endParaRPr b="0" lang="en-IN" sz="3530" spc="-1" strike="noStrike">
              <a:latin typeface="Arial"/>
            </a:endParaRPr>
          </a:p>
          <a:p>
            <a:pPr>
              <a:lnSpc>
                <a:spcPts val="3810"/>
              </a:lnSpc>
              <a:buNone/>
            </a:pPr>
            <a:r>
              <a:rPr b="0" lang="en-US" sz="3530" spc="-1" strike="noStrike">
                <a:solidFill>
                  <a:srgbClr val="2d3b45"/>
                </a:solidFill>
                <a:latin typeface="Lato"/>
                <a:ea typeface="Lato"/>
              </a:rPr>
              <a:t>7. Crop-and-Fertilizer-Recommandation-System-using-FLASK by simran2097</a:t>
            </a:r>
            <a:endParaRPr b="0" lang="en-IN" sz="3530" spc="-1" strike="noStrike">
              <a:latin typeface="Arial"/>
            </a:endParaRPr>
          </a:p>
          <a:p>
            <a:pPr>
              <a:lnSpc>
                <a:spcPts val="3810"/>
              </a:lnSpc>
              <a:buNone/>
            </a:pPr>
            <a:endParaRPr b="0" lang="en-IN" sz="1800" spc="-1" strike="noStrike">
              <a:latin typeface="Arial"/>
            </a:endParaRPr>
          </a:p>
          <a:p>
            <a:pPr>
              <a:lnSpc>
                <a:spcPts val="3810"/>
              </a:lnSpc>
              <a:buNone/>
            </a:pPr>
            <a:r>
              <a:rPr b="0" lang="en-US" sz="3530" spc="-1" strike="noStrike">
                <a:solidFill>
                  <a:srgbClr val="2d3b45"/>
                </a:solidFill>
                <a:latin typeface="Lato"/>
                <a:ea typeface="Lato"/>
              </a:rPr>
              <a:t> </a:t>
            </a:r>
            <a:endParaRPr b="0" lang="en-IN" sz="3530" spc="-1" strike="noStrike">
              <a:latin typeface="Arial"/>
            </a:endParaRPr>
          </a:p>
        </p:txBody>
      </p:sp>
    </p:spTree>
  </p:cSld>
  <p:transition>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79" name="Group 2"/>
          <p:cNvGrpSpPr/>
          <p:nvPr/>
        </p:nvGrpSpPr>
        <p:grpSpPr>
          <a:xfrm>
            <a:off x="0" y="2301120"/>
            <a:ext cx="18282600" cy="5679360"/>
            <a:chOff x="0" y="2301120"/>
            <a:chExt cx="18282600" cy="5679360"/>
          </a:xfrm>
        </p:grpSpPr>
        <p:sp>
          <p:nvSpPr>
            <p:cNvPr id="180" name="Freeform 3"/>
            <p:cNvSpPr/>
            <p:nvPr/>
          </p:nvSpPr>
          <p:spPr>
            <a:xfrm>
              <a:off x="0" y="2301120"/>
              <a:ext cx="18282600" cy="5679360"/>
            </a:xfrm>
            <a:custGeom>
              <a:avLst/>
              <a:gdLst/>
              <a:ahLst/>
              <a:rect l="l" t="t" r="r" b="b"/>
              <a:pathLst>
                <a:path w="24382857" h="7578725">
                  <a:moveTo>
                    <a:pt x="0" y="0"/>
                  </a:moveTo>
                  <a:lnTo>
                    <a:pt x="24382857" y="0"/>
                  </a:lnTo>
                  <a:lnTo>
                    <a:pt x="24382857" y="7578725"/>
                  </a:lnTo>
                  <a:lnTo>
                    <a:pt x="0" y="7578725"/>
                  </a:lnTo>
                  <a:close/>
                </a:path>
              </a:pathLst>
            </a:custGeom>
            <a:solidFill>
              <a:srgbClr val="ffffff"/>
            </a:solidFill>
            <a:ln w="0">
              <a:noFill/>
            </a:ln>
          </p:spPr>
          <p:style>
            <a:lnRef idx="0"/>
            <a:fillRef idx="0"/>
            <a:effectRef idx="0"/>
            <a:fontRef idx="minor"/>
          </p:style>
        </p:sp>
      </p:grpSp>
      <p:grpSp>
        <p:nvGrpSpPr>
          <p:cNvPr id="181" name="Group 4"/>
          <p:cNvGrpSpPr/>
          <p:nvPr/>
        </p:nvGrpSpPr>
        <p:grpSpPr>
          <a:xfrm>
            <a:off x="3960000" y="10825200"/>
            <a:ext cx="9053640" cy="3214800"/>
            <a:chOff x="3960000" y="10825200"/>
            <a:chExt cx="9053640" cy="3214800"/>
          </a:xfrm>
        </p:grpSpPr>
        <p:sp>
          <p:nvSpPr>
            <p:cNvPr id="182" name="Freeform 5"/>
            <p:cNvSpPr/>
            <p:nvPr/>
          </p:nvSpPr>
          <p:spPr>
            <a:xfrm rot="16200000">
              <a:off x="6879240" y="7905600"/>
              <a:ext cx="3214800" cy="9053640"/>
            </a:xfrm>
            <a:custGeom>
              <a:avLst/>
              <a:gdLst/>
              <a:ahLst/>
              <a:rect l="l" t="t" r="r" b="b"/>
              <a:pathLst>
                <a:path w="4292600" h="12077954">
                  <a:moveTo>
                    <a:pt x="0" y="0"/>
                  </a:moveTo>
                  <a:lnTo>
                    <a:pt x="4292600" y="0"/>
                  </a:lnTo>
                  <a:lnTo>
                    <a:pt x="4292600" y="12077954"/>
                  </a:lnTo>
                  <a:lnTo>
                    <a:pt x="0" y="12077954"/>
                  </a:lnTo>
                  <a:lnTo>
                    <a:pt x="0" y="0"/>
                  </a:lnTo>
                  <a:close/>
                </a:path>
              </a:pathLst>
            </a:custGeom>
            <a:blipFill rotWithShape="0">
              <a:blip r:embed="rId1"/>
              <a:srcRect/>
              <a:stretch/>
            </a:blipFill>
            <a:ln w="0">
              <a:noFill/>
            </a:ln>
          </p:spPr>
          <p:style>
            <a:lnRef idx="0"/>
            <a:fillRef idx="0"/>
            <a:effectRef idx="0"/>
            <a:fontRef idx="minor"/>
          </p:style>
        </p:sp>
      </p:grpSp>
      <p:grpSp>
        <p:nvGrpSpPr>
          <p:cNvPr id="183" name="Group 6"/>
          <p:cNvGrpSpPr/>
          <p:nvPr/>
        </p:nvGrpSpPr>
        <p:grpSpPr>
          <a:xfrm>
            <a:off x="180000" y="2700000"/>
            <a:ext cx="17624880" cy="4911480"/>
            <a:chOff x="180000" y="2700000"/>
            <a:chExt cx="17624880" cy="4911480"/>
          </a:xfrm>
        </p:grpSpPr>
        <p:sp>
          <p:nvSpPr>
            <p:cNvPr id="184" name="Freeform 7"/>
            <p:cNvSpPr/>
            <p:nvPr/>
          </p:nvSpPr>
          <p:spPr>
            <a:xfrm>
              <a:off x="189720" y="2709720"/>
              <a:ext cx="17605800" cy="4892760"/>
            </a:xfrm>
            <a:custGeom>
              <a:avLst/>
              <a:gdLst/>
              <a:ahLst/>
              <a:rect l="l" t="t" r="r" b="b"/>
              <a:pathLst>
                <a:path w="23480649" h="6529705">
                  <a:moveTo>
                    <a:pt x="0" y="0"/>
                  </a:moveTo>
                  <a:lnTo>
                    <a:pt x="23480649" y="0"/>
                  </a:lnTo>
                  <a:lnTo>
                    <a:pt x="23480649" y="6529705"/>
                  </a:lnTo>
                  <a:lnTo>
                    <a:pt x="0" y="6529705"/>
                  </a:lnTo>
                  <a:close/>
                </a:path>
              </a:pathLst>
            </a:custGeom>
            <a:solidFill>
              <a:srgbClr val="ffffff"/>
            </a:solidFill>
            <a:ln w="0">
              <a:noFill/>
            </a:ln>
          </p:spPr>
          <p:style>
            <a:lnRef idx="0"/>
            <a:fillRef idx="0"/>
            <a:effectRef idx="0"/>
            <a:fontRef idx="minor"/>
          </p:style>
        </p:sp>
        <p:sp>
          <p:nvSpPr>
            <p:cNvPr id="185" name="Freeform 8"/>
            <p:cNvSpPr/>
            <p:nvPr/>
          </p:nvSpPr>
          <p:spPr>
            <a:xfrm>
              <a:off x="180000" y="2700000"/>
              <a:ext cx="17624880" cy="4911480"/>
            </a:xfrm>
            <a:custGeom>
              <a:avLst/>
              <a:gdLst/>
              <a:ahLst/>
              <a:rect l="l" t="t" r="r" b="b"/>
              <a:pathLst>
                <a:path w="23506049" h="6555105">
                  <a:moveTo>
                    <a:pt x="12700" y="0"/>
                  </a:moveTo>
                  <a:lnTo>
                    <a:pt x="23493349" y="0"/>
                  </a:lnTo>
                  <a:cubicBezTo>
                    <a:pt x="23500335" y="0"/>
                    <a:pt x="23506049" y="5715"/>
                    <a:pt x="23506049" y="12700"/>
                  </a:cubicBezTo>
                  <a:lnTo>
                    <a:pt x="23506049" y="6542405"/>
                  </a:lnTo>
                  <a:cubicBezTo>
                    <a:pt x="23506049" y="6549390"/>
                    <a:pt x="23500335" y="6555105"/>
                    <a:pt x="23493349" y="6555105"/>
                  </a:cubicBezTo>
                  <a:lnTo>
                    <a:pt x="12700" y="6555105"/>
                  </a:lnTo>
                  <a:cubicBezTo>
                    <a:pt x="5715" y="6555105"/>
                    <a:pt x="0" y="6549390"/>
                    <a:pt x="0" y="6542405"/>
                  </a:cubicBezTo>
                  <a:lnTo>
                    <a:pt x="0" y="12700"/>
                  </a:lnTo>
                  <a:cubicBezTo>
                    <a:pt x="0" y="5715"/>
                    <a:pt x="5715" y="0"/>
                    <a:pt x="12700" y="0"/>
                  </a:cubicBezTo>
                  <a:moveTo>
                    <a:pt x="12700" y="25400"/>
                  </a:moveTo>
                  <a:lnTo>
                    <a:pt x="12700" y="12700"/>
                  </a:lnTo>
                  <a:lnTo>
                    <a:pt x="25400" y="12700"/>
                  </a:lnTo>
                  <a:lnTo>
                    <a:pt x="25400" y="6542405"/>
                  </a:lnTo>
                  <a:lnTo>
                    <a:pt x="12700" y="6542405"/>
                  </a:lnTo>
                  <a:lnTo>
                    <a:pt x="12700" y="6529705"/>
                  </a:lnTo>
                  <a:lnTo>
                    <a:pt x="23493349" y="6529705"/>
                  </a:lnTo>
                  <a:lnTo>
                    <a:pt x="23493349" y="6542405"/>
                  </a:lnTo>
                  <a:lnTo>
                    <a:pt x="23480649" y="6542405"/>
                  </a:lnTo>
                  <a:lnTo>
                    <a:pt x="23480649" y="12700"/>
                  </a:lnTo>
                  <a:lnTo>
                    <a:pt x="23493349" y="12700"/>
                  </a:lnTo>
                  <a:lnTo>
                    <a:pt x="23493349" y="25400"/>
                  </a:lnTo>
                  <a:lnTo>
                    <a:pt x="12700" y="25400"/>
                  </a:lnTo>
                  <a:close/>
                </a:path>
              </a:pathLst>
            </a:custGeom>
            <a:solidFill>
              <a:srgbClr val="7e8679"/>
            </a:solidFill>
            <a:ln w="0">
              <a:noFill/>
            </a:ln>
          </p:spPr>
          <p:style>
            <a:lnRef idx="0"/>
            <a:fillRef idx="0"/>
            <a:effectRef idx="0"/>
            <a:fontRef idx="minor"/>
          </p:style>
        </p:sp>
      </p:grpSp>
      <p:grpSp>
        <p:nvGrpSpPr>
          <p:cNvPr id="186" name="Group 9"/>
          <p:cNvGrpSpPr/>
          <p:nvPr/>
        </p:nvGrpSpPr>
        <p:grpSpPr>
          <a:xfrm>
            <a:off x="6082200" y="12468960"/>
            <a:ext cx="5794560" cy="1571040"/>
            <a:chOff x="6082200" y="12468960"/>
            <a:chExt cx="5794560" cy="1571040"/>
          </a:xfrm>
        </p:grpSpPr>
        <p:sp>
          <p:nvSpPr>
            <p:cNvPr id="187" name="Freeform 10"/>
            <p:cNvSpPr/>
            <p:nvPr/>
          </p:nvSpPr>
          <p:spPr>
            <a:xfrm rot="16200000">
              <a:off x="8193960" y="10357200"/>
              <a:ext cx="1571040" cy="5794560"/>
            </a:xfrm>
            <a:custGeom>
              <a:avLst/>
              <a:gdLst/>
              <a:ahLst/>
              <a:rect l="l" t="t" r="r" b="b"/>
              <a:pathLst>
                <a:path w="2100961" h="7732141">
                  <a:moveTo>
                    <a:pt x="0" y="0"/>
                  </a:moveTo>
                  <a:lnTo>
                    <a:pt x="2100961" y="0"/>
                  </a:lnTo>
                  <a:lnTo>
                    <a:pt x="2100961" y="7732141"/>
                  </a:lnTo>
                  <a:lnTo>
                    <a:pt x="0" y="7732141"/>
                  </a:lnTo>
                  <a:lnTo>
                    <a:pt x="0" y="0"/>
                  </a:lnTo>
                  <a:close/>
                </a:path>
              </a:pathLst>
            </a:custGeom>
            <a:blipFill rotWithShape="0">
              <a:blip r:embed="rId2"/>
              <a:srcRect/>
              <a:stretch/>
            </a:blipFill>
            <a:ln w="0">
              <a:noFill/>
            </a:ln>
          </p:spPr>
          <p:style>
            <a:lnRef idx="0"/>
            <a:fillRef idx="0"/>
            <a:effectRef idx="0"/>
            <a:fontRef idx="minor"/>
          </p:style>
        </p:sp>
      </p:grpSp>
      <p:grpSp>
        <p:nvGrpSpPr>
          <p:cNvPr id="188" name="Group 11"/>
          <p:cNvGrpSpPr/>
          <p:nvPr/>
        </p:nvGrpSpPr>
        <p:grpSpPr>
          <a:xfrm>
            <a:off x="8238240" y="7385040"/>
            <a:ext cx="1805400" cy="526320"/>
            <a:chOff x="8238240" y="7385040"/>
            <a:chExt cx="1805400" cy="526320"/>
          </a:xfrm>
        </p:grpSpPr>
        <p:sp>
          <p:nvSpPr>
            <p:cNvPr id="189" name="Freeform 12"/>
            <p:cNvSpPr/>
            <p:nvPr/>
          </p:nvSpPr>
          <p:spPr>
            <a:xfrm>
              <a:off x="8238240" y="7385040"/>
              <a:ext cx="1805400" cy="526320"/>
            </a:xfrm>
            <a:custGeom>
              <a:avLst/>
              <a:gdLst/>
              <a:ahLst/>
              <a:rect l="l" t="t" r="r" b="b"/>
              <a:pathLst>
                <a:path w="2413381" h="707771">
                  <a:moveTo>
                    <a:pt x="0" y="0"/>
                  </a:moveTo>
                  <a:lnTo>
                    <a:pt x="2413381" y="0"/>
                  </a:lnTo>
                  <a:lnTo>
                    <a:pt x="2413381" y="707771"/>
                  </a:lnTo>
                  <a:lnTo>
                    <a:pt x="0" y="707771"/>
                  </a:lnTo>
                  <a:lnTo>
                    <a:pt x="0" y="0"/>
                  </a:lnTo>
                  <a:close/>
                </a:path>
              </a:pathLst>
            </a:custGeom>
            <a:blipFill rotWithShape="0">
              <a:blip r:embed="rId3"/>
              <a:srcRect/>
              <a:stretch/>
            </a:blipFill>
            <a:ln w="0">
              <a:noFill/>
            </a:ln>
          </p:spPr>
          <p:style>
            <a:lnRef idx="0"/>
            <a:fillRef idx="0"/>
            <a:effectRef idx="0"/>
            <a:fontRef idx="minor"/>
          </p:style>
        </p:sp>
      </p:grpSp>
      <p:sp>
        <p:nvSpPr>
          <p:cNvPr id="190" name="TextBox 13"/>
          <p:cNvSpPr/>
          <p:nvPr/>
        </p:nvSpPr>
        <p:spPr>
          <a:xfrm>
            <a:off x="2963880" y="4500000"/>
            <a:ext cx="12872160" cy="1810440"/>
          </a:xfrm>
          <a:prstGeom prst="rect">
            <a:avLst/>
          </a:prstGeom>
          <a:noFill/>
          <a:ln w="0">
            <a:noFill/>
          </a:ln>
        </p:spPr>
        <p:style>
          <a:lnRef idx="0"/>
          <a:fillRef idx="0"/>
          <a:effectRef idx="0"/>
          <a:fontRef idx="minor"/>
        </p:style>
        <p:txBody>
          <a:bodyPr lIns="0" rIns="0" tIns="0" bIns="0" anchor="t">
            <a:spAutoFit/>
          </a:bodyPr>
          <a:p>
            <a:pPr algn="ctr">
              <a:lnSpc>
                <a:spcPts val="7129"/>
              </a:lnSpc>
              <a:buNone/>
            </a:pPr>
            <a:r>
              <a:rPr b="0" lang="en-US" sz="6600" spc="-1" strike="noStrike">
                <a:solidFill>
                  <a:srgbClr val="4a3a1c"/>
                </a:solidFill>
                <a:latin typeface="Libre Baskerville"/>
                <a:ea typeface="Libre Baskerville"/>
              </a:rPr>
              <a:t>Green is the path of our better future</a:t>
            </a:r>
            <a:endParaRPr b="0" lang="en-IN" sz="6600" spc="-1" strike="noStrike">
              <a:latin typeface="Arial"/>
            </a:endParaRPr>
          </a:p>
        </p:txBody>
      </p:sp>
      <p:sp>
        <p:nvSpPr>
          <p:cNvPr id="191" name="TextBox 14"/>
          <p:cNvSpPr/>
          <p:nvPr/>
        </p:nvSpPr>
        <p:spPr>
          <a:xfrm>
            <a:off x="1639800" y="3488040"/>
            <a:ext cx="1226880" cy="2880000"/>
          </a:xfrm>
          <a:prstGeom prst="rect">
            <a:avLst/>
          </a:prstGeom>
          <a:noFill/>
          <a:ln w="0">
            <a:noFill/>
          </a:ln>
        </p:spPr>
        <p:style>
          <a:lnRef idx="0"/>
          <a:fillRef idx="0"/>
          <a:effectRef idx="0"/>
          <a:fontRef idx="minor"/>
        </p:style>
        <p:txBody>
          <a:bodyPr lIns="0" rIns="0" tIns="0" bIns="0" anchor="t">
            <a:spAutoFit/>
          </a:bodyPr>
          <a:p>
            <a:pPr>
              <a:lnSpc>
                <a:spcPts val="22680"/>
              </a:lnSpc>
              <a:buNone/>
            </a:pPr>
            <a:r>
              <a:rPr b="1" lang="en-US" sz="21000" spc="-1" strike="noStrike">
                <a:solidFill>
                  <a:srgbClr val="cad8d6"/>
                </a:solidFill>
                <a:latin typeface="Libre Baskerville Bold"/>
                <a:ea typeface="Libre Baskerville Bold"/>
              </a:rPr>
              <a:t>“</a:t>
            </a:r>
            <a:endParaRPr b="0" lang="en-IN" sz="21000" spc="-1" strike="noStrike">
              <a:latin typeface="Arial"/>
            </a:endParaRPr>
          </a:p>
        </p:txBody>
      </p:sp>
      <p:sp>
        <p:nvSpPr>
          <p:cNvPr id="192" name="TextBox 15"/>
          <p:cNvSpPr/>
          <p:nvPr/>
        </p:nvSpPr>
        <p:spPr>
          <a:xfrm>
            <a:off x="15314760" y="5067000"/>
            <a:ext cx="1232280" cy="2880000"/>
          </a:xfrm>
          <a:prstGeom prst="rect">
            <a:avLst/>
          </a:prstGeom>
          <a:noFill/>
          <a:ln w="0">
            <a:noFill/>
          </a:ln>
        </p:spPr>
        <p:style>
          <a:lnRef idx="0"/>
          <a:fillRef idx="0"/>
          <a:effectRef idx="0"/>
          <a:fontRef idx="minor"/>
        </p:style>
        <p:txBody>
          <a:bodyPr lIns="0" rIns="0" tIns="0" bIns="0" anchor="t">
            <a:spAutoFit/>
          </a:bodyPr>
          <a:p>
            <a:pPr>
              <a:lnSpc>
                <a:spcPts val="22680"/>
              </a:lnSpc>
              <a:buNone/>
            </a:pPr>
            <a:r>
              <a:rPr b="1" lang="en-US" sz="21000" spc="-1" strike="noStrike">
                <a:solidFill>
                  <a:srgbClr val="cad8d6"/>
                </a:solidFill>
                <a:latin typeface="Libre Baskerville Bold"/>
                <a:ea typeface="Libre Baskerville Bold"/>
              </a:rPr>
              <a:t>”</a:t>
            </a:r>
            <a:endParaRPr b="0" lang="en-IN" sz="21000" spc="-1" strike="noStrike">
              <a:latin typeface="Arial"/>
            </a:endParaRPr>
          </a:p>
        </p:txBody>
      </p:sp>
      <p:grpSp>
        <p:nvGrpSpPr>
          <p:cNvPr id="193" name="Group 1"/>
          <p:cNvGrpSpPr/>
          <p:nvPr/>
        </p:nvGrpSpPr>
        <p:grpSpPr>
          <a:xfrm>
            <a:off x="8238600" y="7385040"/>
            <a:ext cx="1805400" cy="526320"/>
            <a:chOff x="8238600" y="7385040"/>
            <a:chExt cx="1805400" cy="526320"/>
          </a:xfrm>
        </p:grpSpPr>
        <p:sp>
          <p:nvSpPr>
            <p:cNvPr id="194" name="Freeform 1"/>
            <p:cNvSpPr/>
            <p:nvPr/>
          </p:nvSpPr>
          <p:spPr>
            <a:xfrm>
              <a:off x="8238600" y="7385040"/>
              <a:ext cx="1805400" cy="526320"/>
            </a:xfrm>
            <a:custGeom>
              <a:avLst/>
              <a:gdLst/>
              <a:ahLst/>
              <a:rect l="l" t="t" r="r" b="b"/>
              <a:pathLst>
                <a:path w="2413381" h="707771">
                  <a:moveTo>
                    <a:pt x="0" y="0"/>
                  </a:moveTo>
                  <a:lnTo>
                    <a:pt x="2413381" y="0"/>
                  </a:lnTo>
                  <a:lnTo>
                    <a:pt x="2413381" y="707771"/>
                  </a:lnTo>
                  <a:lnTo>
                    <a:pt x="0" y="707771"/>
                  </a:lnTo>
                  <a:lnTo>
                    <a:pt x="0" y="0"/>
                  </a:lnTo>
                  <a:close/>
                </a:path>
              </a:pathLst>
            </a:custGeom>
            <a:blipFill rotWithShape="0">
              <a:blip r:embed="rId4"/>
              <a:srcRect/>
              <a:stretch/>
            </a:blipFill>
            <a:ln w="0">
              <a:noFill/>
            </a:ln>
          </p:spPr>
          <p:style>
            <a:lnRef idx="0"/>
            <a:fillRef idx="0"/>
            <a:effectRef idx="0"/>
            <a:fontRef idx="minor"/>
          </p:style>
        </p:sp>
      </p:grpSp>
      <p:grpSp>
        <p:nvGrpSpPr>
          <p:cNvPr id="195" name="Group 3"/>
          <p:cNvGrpSpPr/>
          <p:nvPr/>
        </p:nvGrpSpPr>
        <p:grpSpPr>
          <a:xfrm>
            <a:off x="8238600" y="7385040"/>
            <a:ext cx="1805400" cy="526320"/>
            <a:chOff x="8238600" y="7385040"/>
            <a:chExt cx="1805400" cy="526320"/>
          </a:xfrm>
        </p:grpSpPr>
        <p:sp>
          <p:nvSpPr>
            <p:cNvPr id="196" name="Freeform 4"/>
            <p:cNvSpPr/>
            <p:nvPr/>
          </p:nvSpPr>
          <p:spPr>
            <a:xfrm>
              <a:off x="8238600" y="7385040"/>
              <a:ext cx="1805400" cy="526320"/>
            </a:xfrm>
            <a:custGeom>
              <a:avLst/>
              <a:gdLst/>
              <a:ahLst/>
              <a:rect l="l" t="t" r="r" b="b"/>
              <a:pathLst>
                <a:path w="2413381" h="707771">
                  <a:moveTo>
                    <a:pt x="0" y="0"/>
                  </a:moveTo>
                  <a:lnTo>
                    <a:pt x="2413381" y="0"/>
                  </a:lnTo>
                  <a:lnTo>
                    <a:pt x="2413381" y="707771"/>
                  </a:lnTo>
                  <a:lnTo>
                    <a:pt x="0" y="707771"/>
                  </a:lnTo>
                  <a:lnTo>
                    <a:pt x="0" y="0"/>
                  </a:lnTo>
                  <a:close/>
                </a:path>
              </a:pathLst>
            </a:custGeom>
            <a:blipFill rotWithShape="0">
              <a:blip r:embed="rId5"/>
              <a:srcRect/>
              <a:stretch/>
            </a:blipFill>
            <a:ln w="0">
              <a:noFill/>
            </a:ln>
          </p:spPr>
          <p:style>
            <a:lnRef idx="0"/>
            <a:fillRef idx="0"/>
            <a:effectRef idx="0"/>
            <a:fontRef idx="minor"/>
          </p:style>
        </p:sp>
      </p:grpSp>
      <p:grpSp>
        <p:nvGrpSpPr>
          <p:cNvPr id="197" name="Group 12"/>
          <p:cNvGrpSpPr/>
          <p:nvPr/>
        </p:nvGrpSpPr>
        <p:grpSpPr>
          <a:xfrm>
            <a:off x="8238600" y="7385040"/>
            <a:ext cx="1805400" cy="526320"/>
            <a:chOff x="8238600" y="7385040"/>
            <a:chExt cx="1805400" cy="526320"/>
          </a:xfrm>
        </p:grpSpPr>
        <p:sp>
          <p:nvSpPr>
            <p:cNvPr id="198" name="Freeform 13"/>
            <p:cNvSpPr/>
            <p:nvPr/>
          </p:nvSpPr>
          <p:spPr>
            <a:xfrm>
              <a:off x="8238600" y="7385040"/>
              <a:ext cx="1805400" cy="526320"/>
            </a:xfrm>
            <a:custGeom>
              <a:avLst/>
              <a:gdLst/>
              <a:ahLst/>
              <a:rect l="l" t="t" r="r" b="b"/>
              <a:pathLst>
                <a:path w="2413381" h="707771">
                  <a:moveTo>
                    <a:pt x="0" y="0"/>
                  </a:moveTo>
                  <a:lnTo>
                    <a:pt x="2413381" y="0"/>
                  </a:lnTo>
                  <a:lnTo>
                    <a:pt x="2413381" y="707771"/>
                  </a:lnTo>
                  <a:lnTo>
                    <a:pt x="0" y="707771"/>
                  </a:lnTo>
                  <a:lnTo>
                    <a:pt x="0" y="0"/>
                  </a:lnTo>
                  <a:close/>
                </a:path>
              </a:pathLst>
            </a:custGeom>
            <a:blipFill rotWithShape="0">
              <a:blip r:embed="rId6"/>
              <a:srcRect/>
              <a:stretch/>
            </a:blipFill>
            <a:ln w="0">
              <a:noFill/>
            </a:ln>
          </p:spPr>
          <p:style>
            <a:lnRef idx="0"/>
            <a:fillRef idx="0"/>
            <a:effectRef idx="0"/>
            <a:fontRef idx="minor"/>
          </p:style>
        </p:sp>
      </p:grpSp>
    </p:spTree>
  </p:cSld>
  <p:transition>
    <p:fade/>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99" name="Group 2"/>
          <p:cNvGrpSpPr/>
          <p:nvPr/>
        </p:nvGrpSpPr>
        <p:grpSpPr>
          <a:xfrm>
            <a:off x="0" y="2301120"/>
            <a:ext cx="18282600" cy="5679360"/>
            <a:chOff x="0" y="2301120"/>
            <a:chExt cx="18282600" cy="5679360"/>
          </a:xfrm>
        </p:grpSpPr>
        <p:sp>
          <p:nvSpPr>
            <p:cNvPr id="200" name="Freeform 3"/>
            <p:cNvSpPr/>
            <p:nvPr/>
          </p:nvSpPr>
          <p:spPr>
            <a:xfrm>
              <a:off x="0" y="2301120"/>
              <a:ext cx="18282600" cy="5679360"/>
            </a:xfrm>
            <a:custGeom>
              <a:avLst/>
              <a:gdLst/>
              <a:ahLst/>
              <a:rect l="l" t="t" r="r" b="b"/>
              <a:pathLst>
                <a:path w="24382857" h="7578725">
                  <a:moveTo>
                    <a:pt x="0" y="0"/>
                  </a:moveTo>
                  <a:lnTo>
                    <a:pt x="24382857" y="0"/>
                  </a:lnTo>
                  <a:lnTo>
                    <a:pt x="24382857" y="7578725"/>
                  </a:lnTo>
                  <a:lnTo>
                    <a:pt x="0" y="7578725"/>
                  </a:lnTo>
                  <a:close/>
                </a:path>
              </a:pathLst>
            </a:custGeom>
            <a:solidFill>
              <a:srgbClr val="ffffff"/>
            </a:solidFill>
            <a:ln w="0">
              <a:noFill/>
            </a:ln>
          </p:spPr>
          <p:style>
            <a:lnRef idx="0"/>
            <a:fillRef idx="0"/>
            <a:effectRef idx="0"/>
            <a:fontRef idx="minor"/>
          </p:style>
        </p:sp>
      </p:grpSp>
      <p:grpSp>
        <p:nvGrpSpPr>
          <p:cNvPr id="201" name="Group 6"/>
          <p:cNvGrpSpPr/>
          <p:nvPr/>
        </p:nvGrpSpPr>
        <p:grpSpPr>
          <a:xfrm>
            <a:off x="329040" y="2684520"/>
            <a:ext cx="17624880" cy="4911480"/>
            <a:chOff x="329040" y="2684520"/>
            <a:chExt cx="17624880" cy="4911480"/>
          </a:xfrm>
        </p:grpSpPr>
        <p:sp>
          <p:nvSpPr>
            <p:cNvPr id="202" name="Freeform 7"/>
            <p:cNvSpPr/>
            <p:nvPr/>
          </p:nvSpPr>
          <p:spPr>
            <a:xfrm>
              <a:off x="338760" y="2694240"/>
              <a:ext cx="17605800" cy="4892760"/>
            </a:xfrm>
            <a:custGeom>
              <a:avLst/>
              <a:gdLst/>
              <a:ahLst/>
              <a:rect l="l" t="t" r="r" b="b"/>
              <a:pathLst>
                <a:path w="23480649" h="6529705">
                  <a:moveTo>
                    <a:pt x="0" y="0"/>
                  </a:moveTo>
                  <a:lnTo>
                    <a:pt x="23480649" y="0"/>
                  </a:lnTo>
                  <a:lnTo>
                    <a:pt x="23480649" y="6529705"/>
                  </a:lnTo>
                  <a:lnTo>
                    <a:pt x="0" y="6529705"/>
                  </a:lnTo>
                  <a:close/>
                </a:path>
              </a:pathLst>
            </a:custGeom>
            <a:solidFill>
              <a:srgbClr val="ffffff"/>
            </a:solidFill>
            <a:ln w="0">
              <a:noFill/>
            </a:ln>
          </p:spPr>
          <p:style>
            <a:lnRef idx="0"/>
            <a:fillRef idx="0"/>
            <a:effectRef idx="0"/>
            <a:fontRef idx="minor"/>
          </p:style>
        </p:sp>
        <p:sp>
          <p:nvSpPr>
            <p:cNvPr id="203" name="Freeform 8"/>
            <p:cNvSpPr/>
            <p:nvPr/>
          </p:nvSpPr>
          <p:spPr>
            <a:xfrm>
              <a:off x="329040" y="2684520"/>
              <a:ext cx="17624880" cy="4911480"/>
            </a:xfrm>
            <a:custGeom>
              <a:avLst/>
              <a:gdLst/>
              <a:ahLst/>
              <a:rect l="l" t="t" r="r" b="b"/>
              <a:pathLst>
                <a:path w="23506049" h="6555105">
                  <a:moveTo>
                    <a:pt x="12700" y="0"/>
                  </a:moveTo>
                  <a:lnTo>
                    <a:pt x="23493349" y="0"/>
                  </a:lnTo>
                  <a:cubicBezTo>
                    <a:pt x="23500335" y="0"/>
                    <a:pt x="23506049" y="5715"/>
                    <a:pt x="23506049" y="12700"/>
                  </a:cubicBezTo>
                  <a:lnTo>
                    <a:pt x="23506049" y="6542405"/>
                  </a:lnTo>
                  <a:cubicBezTo>
                    <a:pt x="23506049" y="6549390"/>
                    <a:pt x="23500335" y="6555105"/>
                    <a:pt x="23493349" y="6555105"/>
                  </a:cubicBezTo>
                  <a:lnTo>
                    <a:pt x="12700" y="6555105"/>
                  </a:lnTo>
                  <a:cubicBezTo>
                    <a:pt x="5715" y="6555105"/>
                    <a:pt x="0" y="6549390"/>
                    <a:pt x="0" y="6542405"/>
                  </a:cubicBezTo>
                  <a:lnTo>
                    <a:pt x="0" y="12700"/>
                  </a:lnTo>
                  <a:cubicBezTo>
                    <a:pt x="0" y="5715"/>
                    <a:pt x="5715" y="0"/>
                    <a:pt x="12700" y="0"/>
                  </a:cubicBezTo>
                  <a:moveTo>
                    <a:pt x="12700" y="25400"/>
                  </a:moveTo>
                  <a:lnTo>
                    <a:pt x="12700" y="12700"/>
                  </a:lnTo>
                  <a:lnTo>
                    <a:pt x="25400" y="12700"/>
                  </a:lnTo>
                  <a:lnTo>
                    <a:pt x="25400" y="6542405"/>
                  </a:lnTo>
                  <a:lnTo>
                    <a:pt x="12700" y="6542405"/>
                  </a:lnTo>
                  <a:lnTo>
                    <a:pt x="12700" y="6529705"/>
                  </a:lnTo>
                  <a:lnTo>
                    <a:pt x="23493349" y="6529705"/>
                  </a:lnTo>
                  <a:lnTo>
                    <a:pt x="23493349" y="6542405"/>
                  </a:lnTo>
                  <a:lnTo>
                    <a:pt x="23480649" y="6542405"/>
                  </a:lnTo>
                  <a:lnTo>
                    <a:pt x="23480649" y="12700"/>
                  </a:lnTo>
                  <a:lnTo>
                    <a:pt x="23493349" y="12700"/>
                  </a:lnTo>
                  <a:lnTo>
                    <a:pt x="23493349" y="25400"/>
                  </a:lnTo>
                  <a:lnTo>
                    <a:pt x="12700" y="25400"/>
                  </a:lnTo>
                  <a:close/>
                </a:path>
              </a:pathLst>
            </a:custGeom>
            <a:solidFill>
              <a:srgbClr val="7e8679"/>
            </a:solidFill>
            <a:ln w="0">
              <a:noFill/>
            </a:ln>
          </p:spPr>
          <p:style>
            <a:lnRef idx="0"/>
            <a:fillRef idx="0"/>
            <a:effectRef idx="0"/>
            <a:fontRef idx="minor"/>
          </p:style>
        </p:sp>
      </p:grpSp>
      <p:grpSp>
        <p:nvGrpSpPr>
          <p:cNvPr id="204" name="Group 11"/>
          <p:cNvGrpSpPr/>
          <p:nvPr/>
        </p:nvGrpSpPr>
        <p:grpSpPr>
          <a:xfrm>
            <a:off x="8238240" y="7385040"/>
            <a:ext cx="1805400" cy="526320"/>
            <a:chOff x="8238240" y="7385040"/>
            <a:chExt cx="1805400" cy="526320"/>
          </a:xfrm>
        </p:grpSpPr>
        <p:sp>
          <p:nvSpPr>
            <p:cNvPr id="205" name="Freeform 12"/>
            <p:cNvSpPr/>
            <p:nvPr/>
          </p:nvSpPr>
          <p:spPr>
            <a:xfrm>
              <a:off x="8238240" y="7385040"/>
              <a:ext cx="1805400" cy="526320"/>
            </a:xfrm>
            <a:custGeom>
              <a:avLst/>
              <a:gdLst/>
              <a:ahLst/>
              <a:rect l="l" t="t" r="r" b="b"/>
              <a:pathLst>
                <a:path w="2413381" h="707771">
                  <a:moveTo>
                    <a:pt x="0" y="0"/>
                  </a:moveTo>
                  <a:lnTo>
                    <a:pt x="2413381" y="0"/>
                  </a:lnTo>
                  <a:lnTo>
                    <a:pt x="2413381" y="707771"/>
                  </a:lnTo>
                  <a:lnTo>
                    <a:pt x="0" y="707771"/>
                  </a:lnTo>
                  <a:lnTo>
                    <a:pt x="0" y="0"/>
                  </a:lnTo>
                  <a:close/>
                </a:path>
              </a:pathLst>
            </a:custGeom>
            <a:blipFill rotWithShape="0">
              <a:blip r:embed="rId1"/>
              <a:srcRect/>
              <a:stretch/>
            </a:blipFill>
            <a:ln w="0">
              <a:noFill/>
            </a:ln>
          </p:spPr>
          <p:style>
            <a:lnRef idx="0"/>
            <a:fillRef idx="0"/>
            <a:effectRef idx="0"/>
            <a:fontRef idx="minor"/>
          </p:style>
        </p:sp>
      </p:grpSp>
      <p:sp>
        <p:nvSpPr>
          <p:cNvPr id="206" name="TextBox 13"/>
          <p:cNvSpPr/>
          <p:nvPr/>
        </p:nvSpPr>
        <p:spPr>
          <a:xfrm>
            <a:off x="3785400" y="4808520"/>
            <a:ext cx="10160280" cy="905040"/>
          </a:xfrm>
          <a:prstGeom prst="rect">
            <a:avLst/>
          </a:prstGeom>
          <a:noFill/>
          <a:ln w="0">
            <a:noFill/>
          </a:ln>
        </p:spPr>
        <p:style>
          <a:lnRef idx="0"/>
          <a:fillRef idx="0"/>
          <a:effectRef idx="0"/>
          <a:fontRef idx="minor"/>
        </p:style>
        <p:txBody>
          <a:bodyPr lIns="0" rIns="0" tIns="0" bIns="0" anchor="t">
            <a:spAutoFit/>
          </a:bodyPr>
          <a:p>
            <a:pPr algn="ctr">
              <a:lnSpc>
                <a:spcPts val="7129"/>
              </a:lnSpc>
              <a:buNone/>
            </a:pPr>
            <a:r>
              <a:rPr b="0" lang="en-US" sz="6600" spc="-1" strike="noStrike">
                <a:solidFill>
                  <a:srgbClr val="4a3a1c"/>
                </a:solidFill>
                <a:latin typeface="Libre Baskerville"/>
                <a:ea typeface="Libre Baskerville"/>
              </a:rPr>
              <a:t>Thank you</a:t>
            </a:r>
            <a:endParaRPr b="0" lang="en-IN" sz="6600" spc="-1" strike="noStrike">
              <a:latin typeface="Arial"/>
            </a:endParaRPr>
          </a:p>
        </p:txBody>
      </p:sp>
      <p:sp>
        <p:nvSpPr>
          <p:cNvPr id="207" name="TextBox 14"/>
          <p:cNvSpPr/>
          <p:nvPr/>
        </p:nvSpPr>
        <p:spPr>
          <a:xfrm>
            <a:off x="1639800" y="3488040"/>
            <a:ext cx="1226880" cy="2880000"/>
          </a:xfrm>
          <a:prstGeom prst="rect">
            <a:avLst/>
          </a:prstGeom>
          <a:noFill/>
          <a:ln w="0">
            <a:noFill/>
          </a:ln>
        </p:spPr>
        <p:style>
          <a:lnRef idx="0"/>
          <a:fillRef idx="0"/>
          <a:effectRef idx="0"/>
          <a:fontRef idx="minor"/>
        </p:style>
        <p:txBody>
          <a:bodyPr lIns="0" rIns="0" tIns="0" bIns="0" anchor="t">
            <a:spAutoFit/>
          </a:bodyPr>
          <a:p>
            <a:pPr>
              <a:lnSpc>
                <a:spcPts val="22680"/>
              </a:lnSpc>
              <a:buNone/>
            </a:pPr>
            <a:r>
              <a:rPr b="1" lang="en-US" sz="21000" spc="-1" strike="noStrike">
                <a:solidFill>
                  <a:srgbClr val="cad8d6"/>
                </a:solidFill>
                <a:latin typeface="Libre Baskerville Bold"/>
                <a:ea typeface="Libre Baskerville Bold"/>
              </a:rPr>
              <a:t>“</a:t>
            </a:r>
            <a:endParaRPr b="0" lang="en-IN" sz="21000" spc="-1" strike="noStrike">
              <a:latin typeface="Arial"/>
            </a:endParaRPr>
          </a:p>
        </p:txBody>
      </p:sp>
      <p:sp>
        <p:nvSpPr>
          <p:cNvPr id="208" name="TextBox 15"/>
          <p:cNvSpPr/>
          <p:nvPr/>
        </p:nvSpPr>
        <p:spPr>
          <a:xfrm>
            <a:off x="15314760" y="5067000"/>
            <a:ext cx="1232280" cy="2880000"/>
          </a:xfrm>
          <a:prstGeom prst="rect">
            <a:avLst/>
          </a:prstGeom>
          <a:noFill/>
          <a:ln w="0">
            <a:noFill/>
          </a:ln>
        </p:spPr>
        <p:style>
          <a:lnRef idx="0"/>
          <a:fillRef idx="0"/>
          <a:effectRef idx="0"/>
          <a:fontRef idx="minor"/>
        </p:style>
        <p:txBody>
          <a:bodyPr lIns="0" rIns="0" tIns="0" bIns="0" anchor="t">
            <a:spAutoFit/>
          </a:bodyPr>
          <a:p>
            <a:pPr>
              <a:lnSpc>
                <a:spcPts val="22680"/>
              </a:lnSpc>
              <a:buNone/>
            </a:pPr>
            <a:r>
              <a:rPr b="1" lang="en-US" sz="21000" spc="-1" strike="noStrike">
                <a:solidFill>
                  <a:srgbClr val="cad8d6"/>
                </a:solidFill>
                <a:latin typeface="Libre Baskerville Bold"/>
                <a:ea typeface="Libre Baskerville Bold"/>
              </a:rPr>
              <a:t>”</a:t>
            </a:r>
            <a:endParaRPr b="0" lang="en-IN" sz="21000" spc="-1" strike="noStrike">
              <a:latin typeface="Arial"/>
            </a:endParaRPr>
          </a:p>
        </p:txBody>
      </p:sp>
    </p:spTree>
  </p:cSld>
  <p:transition>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5" name="Group 2"/>
          <p:cNvGrpSpPr/>
          <p:nvPr/>
        </p:nvGrpSpPr>
        <p:grpSpPr>
          <a:xfrm>
            <a:off x="8500680" y="1744200"/>
            <a:ext cx="2337480" cy="6585480"/>
            <a:chOff x="8500680" y="1744200"/>
            <a:chExt cx="2337480" cy="6585480"/>
          </a:xfrm>
        </p:grpSpPr>
        <p:sp>
          <p:nvSpPr>
            <p:cNvPr id="66" name="Freeform 3"/>
            <p:cNvSpPr/>
            <p:nvPr/>
          </p:nvSpPr>
          <p:spPr>
            <a:xfrm>
              <a:off x="8500680" y="1744200"/>
              <a:ext cx="2337480" cy="6585480"/>
            </a:xfrm>
            <a:custGeom>
              <a:avLst/>
              <a:gdLst/>
              <a:ahLst/>
              <a:rect l="l" t="t" r="r" b="b"/>
              <a:pathLst>
                <a:path w="3122676" h="8786876">
                  <a:moveTo>
                    <a:pt x="0" y="0"/>
                  </a:moveTo>
                  <a:lnTo>
                    <a:pt x="3122676" y="0"/>
                  </a:lnTo>
                  <a:lnTo>
                    <a:pt x="3122676" y="8786876"/>
                  </a:lnTo>
                  <a:lnTo>
                    <a:pt x="0" y="8786876"/>
                  </a:lnTo>
                  <a:lnTo>
                    <a:pt x="0" y="0"/>
                  </a:lnTo>
                  <a:close/>
                </a:path>
              </a:pathLst>
            </a:custGeom>
            <a:blipFill rotWithShape="0">
              <a:blip r:embed="rId1"/>
              <a:srcRect/>
              <a:stretch/>
            </a:blipFill>
            <a:ln w="0">
              <a:noFill/>
            </a:ln>
          </p:spPr>
          <p:style>
            <a:lnRef idx="0"/>
            <a:fillRef idx="0"/>
            <a:effectRef idx="0"/>
            <a:fontRef idx="minor"/>
          </p:style>
        </p:sp>
      </p:grpSp>
      <p:grpSp>
        <p:nvGrpSpPr>
          <p:cNvPr id="67" name="Group 4"/>
          <p:cNvGrpSpPr/>
          <p:nvPr/>
        </p:nvGrpSpPr>
        <p:grpSpPr>
          <a:xfrm>
            <a:off x="0" y="0"/>
            <a:ext cx="9138240" cy="10298520"/>
            <a:chOff x="0" y="0"/>
            <a:chExt cx="9138240" cy="10298520"/>
          </a:xfrm>
        </p:grpSpPr>
        <p:sp>
          <p:nvSpPr>
            <p:cNvPr id="68" name="Freeform 5"/>
            <p:cNvSpPr/>
            <p:nvPr/>
          </p:nvSpPr>
          <p:spPr>
            <a:xfrm>
              <a:off x="0" y="0"/>
              <a:ext cx="9138240" cy="10298520"/>
            </a:xfrm>
            <a:custGeom>
              <a:avLst/>
              <a:gdLst/>
              <a:ahLst/>
              <a:rect l="l" t="t" r="r" b="b"/>
              <a:pathLst>
                <a:path w="12190349" h="13737589">
                  <a:moveTo>
                    <a:pt x="0" y="0"/>
                  </a:moveTo>
                  <a:lnTo>
                    <a:pt x="12190349" y="0"/>
                  </a:lnTo>
                  <a:lnTo>
                    <a:pt x="12190349" y="13737589"/>
                  </a:lnTo>
                  <a:lnTo>
                    <a:pt x="0" y="13737589"/>
                  </a:lnTo>
                  <a:close/>
                </a:path>
              </a:pathLst>
            </a:custGeom>
            <a:solidFill>
              <a:srgbClr val="cad8d6"/>
            </a:solidFill>
            <a:ln w="0">
              <a:noFill/>
            </a:ln>
          </p:spPr>
          <p:style>
            <a:lnRef idx="0"/>
            <a:fillRef idx="0"/>
            <a:effectRef idx="0"/>
            <a:fontRef idx="minor"/>
          </p:style>
        </p:sp>
      </p:grpSp>
      <p:grpSp>
        <p:nvGrpSpPr>
          <p:cNvPr id="69" name="Group 6"/>
          <p:cNvGrpSpPr/>
          <p:nvPr/>
        </p:nvGrpSpPr>
        <p:grpSpPr>
          <a:xfrm>
            <a:off x="2195640" y="2883240"/>
            <a:ext cx="2712960" cy="3800520"/>
            <a:chOff x="2195640" y="2883240"/>
            <a:chExt cx="2712960" cy="3800520"/>
          </a:xfrm>
        </p:grpSpPr>
        <p:sp>
          <p:nvSpPr>
            <p:cNvPr id="70" name="Freeform 7"/>
            <p:cNvSpPr/>
            <p:nvPr/>
          </p:nvSpPr>
          <p:spPr>
            <a:xfrm flipH="1" rot="960000">
              <a:off x="2631960" y="3070440"/>
              <a:ext cx="1839960" cy="3426120"/>
            </a:xfrm>
            <a:custGeom>
              <a:avLst/>
              <a:gdLst/>
              <a:ahLst/>
              <a:rect l="l" t="t" r="r" b="b"/>
              <a:pathLst>
                <a:path w="2459482" h="4573397">
                  <a:moveTo>
                    <a:pt x="2459482" y="0"/>
                  </a:moveTo>
                  <a:lnTo>
                    <a:pt x="0" y="0"/>
                  </a:lnTo>
                  <a:lnTo>
                    <a:pt x="0" y="4573397"/>
                  </a:lnTo>
                  <a:lnTo>
                    <a:pt x="2459482" y="4573397"/>
                  </a:lnTo>
                  <a:lnTo>
                    <a:pt x="2459482" y="0"/>
                  </a:lnTo>
                  <a:close/>
                </a:path>
              </a:pathLst>
            </a:custGeom>
            <a:blipFill rotWithShape="0">
              <a:blip r:embed="rId2"/>
              <a:srcRect/>
              <a:stretch/>
            </a:blipFill>
            <a:ln w="0">
              <a:noFill/>
            </a:ln>
          </p:spPr>
          <p:style>
            <a:lnRef idx="0"/>
            <a:fillRef idx="0"/>
            <a:effectRef idx="0"/>
            <a:fontRef idx="minor"/>
          </p:style>
        </p:sp>
      </p:grpSp>
      <p:grpSp>
        <p:nvGrpSpPr>
          <p:cNvPr id="71" name="Group 8"/>
          <p:cNvGrpSpPr/>
          <p:nvPr/>
        </p:nvGrpSpPr>
        <p:grpSpPr>
          <a:xfrm>
            <a:off x="8665920" y="3715200"/>
            <a:ext cx="1117800" cy="4127760"/>
            <a:chOff x="8665920" y="3715200"/>
            <a:chExt cx="1117800" cy="4127760"/>
          </a:xfrm>
        </p:grpSpPr>
        <p:sp>
          <p:nvSpPr>
            <p:cNvPr id="72" name="Freeform 9"/>
            <p:cNvSpPr/>
            <p:nvPr/>
          </p:nvSpPr>
          <p:spPr>
            <a:xfrm>
              <a:off x="8665920" y="3715200"/>
              <a:ext cx="1117800" cy="4127760"/>
            </a:xfrm>
            <a:custGeom>
              <a:avLst/>
              <a:gdLst/>
              <a:ahLst/>
              <a:rect l="l" t="t" r="r" b="b"/>
              <a:pathLst>
                <a:path w="1496822" h="5510149">
                  <a:moveTo>
                    <a:pt x="0" y="0"/>
                  </a:moveTo>
                  <a:lnTo>
                    <a:pt x="1496822" y="0"/>
                  </a:lnTo>
                  <a:lnTo>
                    <a:pt x="1496822" y="5510149"/>
                  </a:lnTo>
                  <a:lnTo>
                    <a:pt x="0" y="5510149"/>
                  </a:lnTo>
                  <a:lnTo>
                    <a:pt x="0" y="0"/>
                  </a:lnTo>
                  <a:close/>
                </a:path>
              </a:pathLst>
            </a:custGeom>
            <a:blipFill rotWithShape="0">
              <a:blip r:embed="rId3"/>
              <a:srcRect/>
              <a:stretch/>
            </a:blipFill>
            <a:ln w="0">
              <a:noFill/>
            </a:ln>
          </p:spPr>
          <p:style>
            <a:lnRef idx="0"/>
            <a:fillRef idx="0"/>
            <a:effectRef idx="0"/>
            <a:fontRef idx="minor"/>
          </p:style>
        </p:sp>
      </p:grpSp>
      <p:grpSp>
        <p:nvGrpSpPr>
          <p:cNvPr id="73" name="Group 10"/>
          <p:cNvGrpSpPr/>
          <p:nvPr/>
        </p:nvGrpSpPr>
        <p:grpSpPr>
          <a:xfrm>
            <a:off x="12276000" y="1467720"/>
            <a:ext cx="5617800" cy="1983240"/>
            <a:chOff x="12276000" y="1467720"/>
            <a:chExt cx="5617800" cy="1983240"/>
          </a:xfrm>
        </p:grpSpPr>
        <p:sp>
          <p:nvSpPr>
            <p:cNvPr id="74" name="Freeform 11"/>
            <p:cNvSpPr/>
            <p:nvPr/>
          </p:nvSpPr>
          <p:spPr>
            <a:xfrm>
              <a:off x="12276000" y="1467720"/>
              <a:ext cx="5617800" cy="1983240"/>
            </a:xfrm>
            <a:custGeom>
              <a:avLst/>
              <a:gdLst/>
              <a:ahLst/>
              <a:rect l="l" t="t" r="r" b="b"/>
              <a:pathLst>
                <a:path w="7496640" h="2650320">
                  <a:moveTo>
                    <a:pt x="0" y="0"/>
                  </a:moveTo>
                  <a:lnTo>
                    <a:pt x="7496640" y="0"/>
                  </a:lnTo>
                  <a:lnTo>
                    <a:pt x="7496640" y="2650320"/>
                  </a:lnTo>
                  <a:lnTo>
                    <a:pt x="0" y="2650320"/>
                  </a:lnTo>
                  <a:close/>
                </a:path>
              </a:pathLst>
            </a:custGeom>
            <a:noFill/>
            <a:ln w="0">
              <a:noFill/>
            </a:ln>
          </p:spPr>
          <p:style>
            <a:lnRef idx="0"/>
            <a:fillRef idx="0"/>
            <a:effectRef idx="0"/>
            <a:fontRef idx="minor"/>
          </p:style>
        </p:sp>
        <p:sp>
          <p:nvSpPr>
            <p:cNvPr id="75" name="TextBox 12"/>
            <p:cNvSpPr/>
            <p:nvPr/>
          </p:nvSpPr>
          <p:spPr>
            <a:xfrm>
              <a:off x="12276000" y="1524960"/>
              <a:ext cx="5617800" cy="1926000"/>
            </a:xfrm>
            <a:prstGeom prst="rect">
              <a:avLst/>
            </a:prstGeom>
            <a:noFill/>
            <a:ln w="0">
              <a:noFill/>
            </a:ln>
          </p:spPr>
          <p:style>
            <a:lnRef idx="0"/>
            <a:fillRef idx="0"/>
            <a:effectRef idx="0"/>
            <a:fontRef idx="minor"/>
          </p:style>
          <p:txBody>
            <a:bodyPr lIns="0" rIns="0" tIns="0" bIns="0" anchor="ctr">
              <a:noAutofit/>
            </a:bodyPr>
            <a:p>
              <a:pPr>
                <a:lnSpc>
                  <a:spcPts val="7129"/>
                </a:lnSpc>
                <a:buNone/>
              </a:pPr>
              <a:r>
                <a:rPr b="0" lang="en-US" sz="6600" spc="-1" strike="noStrike">
                  <a:solidFill>
                    <a:srgbClr val="4a3a1c"/>
                  </a:solidFill>
                  <a:latin typeface="Libre Baskerville"/>
                  <a:ea typeface="Libre Baskerville"/>
                </a:rPr>
                <a:t>Agenda</a:t>
              </a:r>
              <a:endParaRPr b="0" lang="en-IN" sz="6600" spc="-1" strike="noStrike">
                <a:latin typeface="Arial"/>
              </a:endParaRPr>
            </a:p>
          </p:txBody>
        </p:sp>
      </p:grpSp>
      <p:grpSp>
        <p:nvGrpSpPr>
          <p:cNvPr id="76" name="Group 13"/>
          <p:cNvGrpSpPr/>
          <p:nvPr/>
        </p:nvGrpSpPr>
        <p:grpSpPr>
          <a:xfrm>
            <a:off x="1838160" y="2139480"/>
            <a:ext cx="5878800" cy="6358680"/>
            <a:chOff x="1838160" y="2139480"/>
            <a:chExt cx="5878800" cy="6358680"/>
          </a:xfrm>
        </p:grpSpPr>
        <p:sp>
          <p:nvSpPr>
            <p:cNvPr id="77" name="Freeform 14"/>
            <p:cNvSpPr/>
            <p:nvPr/>
          </p:nvSpPr>
          <p:spPr>
            <a:xfrm>
              <a:off x="1838160" y="2139480"/>
              <a:ext cx="5878800" cy="6358680"/>
            </a:xfrm>
            <a:custGeom>
              <a:avLst/>
              <a:gdLst/>
              <a:ahLst/>
              <a:rect l="l" t="t" r="r" b="b"/>
              <a:pathLst>
                <a:path w="7844400" h="8484480">
                  <a:moveTo>
                    <a:pt x="0" y="0"/>
                  </a:moveTo>
                  <a:lnTo>
                    <a:pt x="7844400" y="0"/>
                  </a:lnTo>
                  <a:lnTo>
                    <a:pt x="7844400" y="8484480"/>
                  </a:lnTo>
                  <a:lnTo>
                    <a:pt x="0" y="8484480"/>
                  </a:lnTo>
                  <a:close/>
                </a:path>
              </a:pathLst>
            </a:custGeom>
            <a:noFill/>
            <a:ln w="0">
              <a:noFill/>
            </a:ln>
          </p:spPr>
          <p:style>
            <a:lnRef idx="0"/>
            <a:fillRef idx="0"/>
            <a:effectRef idx="0"/>
            <a:fontRef idx="minor"/>
          </p:style>
        </p:sp>
        <p:sp>
          <p:nvSpPr>
            <p:cNvPr id="78" name="TextBox 15"/>
            <p:cNvSpPr/>
            <p:nvPr/>
          </p:nvSpPr>
          <p:spPr>
            <a:xfrm>
              <a:off x="1838160" y="2518200"/>
              <a:ext cx="5878800" cy="5979960"/>
            </a:xfrm>
            <a:prstGeom prst="rect">
              <a:avLst/>
            </a:prstGeom>
            <a:noFill/>
            <a:ln w="0">
              <a:noFill/>
            </a:ln>
          </p:spPr>
          <p:style>
            <a:lnRef idx="0"/>
            <a:fillRef idx="0"/>
            <a:effectRef idx="0"/>
            <a:fontRef idx="minor"/>
          </p:style>
          <p:txBody>
            <a:bodyPr lIns="0" rIns="0" tIns="0" bIns="0" anchor="ctr">
              <a:noAutofit/>
            </a:bodyPr>
            <a:p>
              <a:pPr algn="ctr">
                <a:lnSpc>
                  <a:spcPts val="48600"/>
                </a:lnSpc>
                <a:buNone/>
              </a:pPr>
              <a:r>
                <a:rPr b="0" lang="en-US" sz="45000" spc="-1" strike="noStrike">
                  <a:solidFill>
                    <a:srgbClr val="ffffff"/>
                  </a:solidFill>
                  <a:latin typeface="Libre Baskerville"/>
                  <a:ea typeface="Libre Baskerville"/>
                </a:rPr>
                <a:t>A</a:t>
              </a:r>
              <a:endParaRPr b="0" lang="en-IN" sz="45000" spc="-1" strike="noStrike">
                <a:latin typeface="Arial"/>
              </a:endParaRPr>
            </a:p>
          </p:txBody>
        </p:sp>
      </p:grpSp>
      <p:grpSp>
        <p:nvGrpSpPr>
          <p:cNvPr id="79" name="Group 16"/>
          <p:cNvGrpSpPr/>
          <p:nvPr/>
        </p:nvGrpSpPr>
        <p:grpSpPr>
          <a:xfrm>
            <a:off x="2351520" y="4357080"/>
            <a:ext cx="2109240" cy="1638360"/>
            <a:chOff x="2351520" y="4357080"/>
            <a:chExt cx="2109240" cy="1638360"/>
          </a:xfrm>
        </p:grpSpPr>
        <p:sp>
          <p:nvSpPr>
            <p:cNvPr id="80" name="Freeform 17"/>
            <p:cNvSpPr/>
            <p:nvPr/>
          </p:nvSpPr>
          <p:spPr>
            <a:xfrm flipH="1" rot="941400">
              <a:off x="2475720" y="4586400"/>
              <a:ext cx="1859400" cy="1179360"/>
            </a:xfrm>
            <a:custGeom>
              <a:avLst/>
              <a:gdLst/>
              <a:ahLst/>
              <a:rect l="l" t="t" r="r" b="b"/>
              <a:pathLst>
                <a:path w="2486152" h="1578991">
                  <a:moveTo>
                    <a:pt x="2486152" y="0"/>
                  </a:moveTo>
                  <a:lnTo>
                    <a:pt x="0" y="0"/>
                  </a:lnTo>
                  <a:lnTo>
                    <a:pt x="0" y="1578991"/>
                  </a:lnTo>
                  <a:lnTo>
                    <a:pt x="2486152" y="1578991"/>
                  </a:lnTo>
                  <a:lnTo>
                    <a:pt x="2486152" y="0"/>
                  </a:lnTo>
                  <a:close/>
                </a:path>
              </a:pathLst>
            </a:custGeom>
            <a:blipFill rotWithShape="0">
              <a:blip r:embed="rId4"/>
              <a:srcRect/>
              <a:stretch/>
            </a:blipFill>
            <a:ln w="0">
              <a:noFill/>
            </a:ln>
          </p:spPr>
          <p:style>
            <a:lnRef idx="0"/>
            <a:fillRef idx="0"/>
            <a:effectRef idx="0"/>
            <a:fontRef idx="minor"/>
          </p:style>
        </p:sp>
      </p:grpSp>
      <p:grpSp>
        <p:nvGrpSpPr>
          <p:cNvPr id="81" name="Group 18"/>
          <p:cNvGrpSpPr/>
          <p:nvPr/>
        </p:nvGrpSpPr>
        <p:grpSpPr>
          <a:xfrm>
            <a:off x="4406040" y="3514320"/>
            <a:ext cx="2680560" cy="3044520"/>
            <a:chOff x="4406040" y="3514320"/>
            <a:chExt cx="2680560" cy="3044520"/>
          </a:xfrm>
        </p:grpSpPr>
        <p:sp>
          <p:nvSpPr>
            <p:cNvPr id="82" name="Freeform 19"/>
            <p:cNvSpPr/>
            <p:nvPr/>
          </p:nvSpPr>
          <p:spPr>
            <a:xfrm>
              <a:off x="4406040" y="3514320"/>
              <a:ext cx="2680560" cy="3044520"/>
            </a:xfrm>
            <a:custGeom>
              <a:avLst/>
              <a:gdLst/>
              <a:ahLst/>
              <a:rect l="l" t="t" r="r" b="b"/>
              <a:pathLst>
                <a:path w="3580511" h="4065778">
                  <a:moveTo>
                    <a:pt x="0" y="0"/>
                  </a:moveTo>
                  <a:lnTo>
                    <a:pt x="3580511" y="0"/>
                  </a:lnTo>
                  <a:lnTo>
                    <a:pt x="3580511" y="4065778"/>
                  </a:lnTo>
                  <a:lnTo>
                    <a:pt x="0" y="4065778"/>
                  </a:lnTo>
                  <a:lnTo>
                    <a:pt x="0" y="0"/>
                  </a:lnTo>
                  <a:close/>
                </a:path>
              </a:pathLst>
            </a:custGeom>
            <a:blipFill rotWithShape="0">
              <a:blip r:embed="rId5"/>
              <a:srcRect/>
              <a:stretch/>
            </a:blipFill>
            <a:ln w="0">
              <a:noFill/>
            </a:ln>
          </p:spPr>
          <p:style>
            <a:lnRef idx="0"/>
            <a:fillRef idx="0"/>
            <a:effectRef idx="0"/>
            <a:fontRef idx="minor"/>
          </p:style>
        </p:sp>
      </p:grpSp>
      <p:sp>
        <p:nvSpPr>
          <p:cNvPr id="83" name="TextBox 20"/>
          <p:cNvSpPr/>
          <p:nvPr/>
        </p:nvSpPr>
        <p:spPr>
          <a:xfrm>
            <a:off x="12366000" y="3060720"/>
            <a:ext cx="5437800" cy="5760360"/>
          </a:xfrm>
          <a:prstGeom prst="rect">
            <a:avLst/>
          </a:prstGeom>
          <a:noFill/>
          <a:ln w="0">
            <a:noFill/>
          </a:ln>
        </p:spPr>
        <p:style>
          <a:lnRef idx="0"/>
          <a:fillRef idx="0"/>
          <a:effectRef idx="0"/>
          <a:fontRef idx="minor"/>
        </p:style>
        <p:txBody>
          <a:bodyPr lIns="0" rIns="0" tIns="0" bIns="0" anchor="t">
            <a:spAutoFit/>
          </a:bodyPr>
          <a:p>
            <a:pPr>
              <a:lnSpc>
                <a:spcPts val="6480"/>
              </a:lnSpc>
              <a:buNone/>
            </a:pPr>
            <a:r>
              <a:rPr b="0" lang="en-US" sz="3600" spc="-1" strike="noStrike">
                <a:solidFill>
                  <a:srgbClr val="4a3a1c"/>
                </a:solidFill>
                <a:latin typeface="Gill Sans Light"/>
                <a:ea typeface="Gill Sans Light"/>
              </a:rPr>
              <a:t>Introduction</a:t>
            </a:r>
            <a:endParaRPr b="0" lang="en-IN" sz="3600" spc="-1" strike="noStrike">
              <a:latin typeface="Arial"/>
            </a:endParaRPr>
          </a:p>
          <a:p>
            <a:pPr>
              <a:lnSpc>
                <a:spcPts val="6480"/>
              </a:lnSpc>
              <a:buNone/>
            </a:pPr>
            <a:r>
              <a:rPr b="0" lang="en-US" sz="3600" spc="-1" strike="noStrike">
                <a:solidFill>
                  <a:srgbClr val="4a3a1c"/>
                </a:solidFill>
                <a:latin typeface="Gill Sans Light"/>
                <a:ea typeface="Gill Sans Light"/>
              </a:rPr>
              <a:t>Primary goals</a:t>
            </a:r>
            <a:endParaRPr b="0" lang="en-IN" sz="3600" spc="-1" strike="noStrike">
              <a:latin typeface="Arial"/>
            </a:endParaRPr>
          </a:p>
          <a:p>
            <a:pPr>
              <a:lnSpc>
                <a:spcPts val="6480"/>
              </a:lnSpc>
              <a:buNone/>
            </a:pPr>
            <a:r>
              <a:rPr b="0" lang="en-US" sz="3600" spc="-1" strike="noStrike">
                <a:solidFill>
                  <a:srgbClr val="4a3a1c"/>
                </a:solidFill>
                <a:latin typeface="Gill Sans Light"/>
                <a:ea typeface="Gill Sans Light"/>
              </a:rPr>
              <a:t>The Problem</a:t>
            </a:r>
            <a:endParaRPr b="0" lang="en-IN" sz="3600" spc="-1" strike="noStrike">
              <a:latin typeface="Arial"/>
            </a:endParaRPr>
          </a:p>
          <a:p>
            <a:pPr>
              <a:lnSpc>
                <a:spcPts val="6480"/>
              </a:lnSpc>
              <a:buNone/>
            </a:pPr>
            <a:r>
              <a:rPr b="0" lang="en-US" sz="3600" spc="-1" strike="noStrike">
                <a:solidFill>
                  <a:srgbClr val="4a3a1c"/>
                </a:solidFill>
                <a:latin typeface="Gill Sans Light"/>
                <a:ea typeface="Gill Sans Light"/>
              </a:rPr>
              <a:t>The Solution</a:t>
            </a:r>
            <a:endParaRPr b="0" lang="en-IN" sz="3600" spc="-1" strike="noStrike">
              <a:latin typeface="Arial"/>
            </a:endParaRPr>
          </a:p>
          <a:p>
            <a:pPr>
              <a:lnSpc>
                <a:spcPts val="6480"/>
              </a:lnSpc>
              <a:buNone/>
            </a:pPr>
            <a:r>
              <a:rPr b="0" lang="en-US" sz="3600" spc="-1" strike="noStrike">
                <a:solidFill>
                  <a:srgbClr val="4a3a1c"/>
                </a:solidFill>
                <a:latin typeface="Gill Sans Light"/>
                <a:ea typeface="Gill Sans Light"/>
              </a:rPr>
              <a:t>Our Model</a:t>
            </a:r>
            <a:endParaRPr b="0" lang="en-IN" sz="3600" spc="-1" strike="noStrike">
              <a:latin typeface="Arial"/>
            </a:endParaRPr>
          </a:p>
          <a:p>
            <a:pPr>
              <a:lnSpc>
                <a:spcPts val="6480"/>
              </a:lnSpc>
              <a:buNone/>
            </a:pPr>
            <a:r>
              <a:rPr b="0" lang="en-US" sz="3600" spc="-1" strike="noStrike">
                <a:solidFill>
                  <a:srgbClr val="4a3a1c"/>
                </a:solidFill>
                <a:latin typeface="Gill Sans Light"/>
                <a:ea typeface="Gill Sans Light"/>
              </a:rPr>
              <a:t>Future Scope</a:t>
            </a:r>
            <a:endParaRPr b="0" lang="en-IN" sz="3600" spc="-1" strike="noStrike">
              <a:latin typeface="Arial"/>
            </a:endParaRPr>
          </a:p>
          <a:p>
            <a:pPr>
              <a:lnSpc>
                <a:spcPts val="6480"/>
              </a:lnSpc>
              <a:buNone/>
            </a:pPr>
            <a:endParaRPr b="0" lang="en-IN" sz="1800" spc="-1" strike="noStrike">
              <a:latin typeface="Arial"/>
            </a:endParaRPr>
          </a:p>
        </p:txBody>
      </p:sp>
      <p:grpSp>
        <p:nvGrpSpPr>
          <p:cNvPr id="84" name="Group 21"/>
          <p:cNvGrpSpPr/>
          <p:nvPr/>
        </p:nvGrpSpPr>
        <p:grpSpPr>
          <a:xfrm>
            <a:off x="13812120" y="9506160"/>
            <a:ext cx="4109040" cy="570600"/>
            <a:chOff x="13812120" y="9506160"/>
            <a:chExt cx="4109040" cy="570600"/>
          </a:xfrm>
        </p:grpSpPr>
        <p:sp>
          <p:nvSpPr>
            <p:cNvPr id="85" name="Freeform 22"/>
            <p:cNvSpPr/>
            <p:nvPr/>
          </p:nvSpPr>
          <p:spPr>
            <a:xfrm>
              <a:off x="13812120" y="9534960"/>
              <a:ext cx="4109040" cy="541800"/>
            </a:xfrm>
            <a:custGeom>
              <a:avLst/>
              <a:gdLst/>
              <a:ahLst/>
              <a:rect l="l" t="t" r="r" b="b"/>
              <a:pathLst>
                <a:path w="5484960" h="728640">
                  <a:moveTo>
                    <a:pt x="0" y="0"/>
                  </a:moveTo>
                  <a:lnTo>
                    <a:pt x="5484960" y="0"/>
                  </a:lnTo>
                  <a:lnTo>
                    <a:pt x="5484960" y="728640"/>
                  </a:lnTo>
                  <a:lnTo>
                    <a:pt x="0" y="728640"/>
                  </a:lnTo>
                  <a:close/>
                </a:path>
              </a:pathLst>
            </a:custGeom>
            <a:noFill/>
            <a:ln w="0">
              <a:noFill/>
            </a:ln>
          </p:spPr>
          <p:style>
            <a:lnRef idx="0"/>
            <a:fillRef idx="0"/>
            <a:effectRef idx="0"/>
            <a:fontRef idx="minor"/>
          </p:style>
        </p:sp>
        <p:sp>
          <p:nvSpPr>
            <p:cNvPr id="86" name="TextBox 23"/>
            <p:cNvSpPr/>
            <p:nvPr/>
          </p:nvSpPr>
          <p:spPr>
            <a:xfrm>
              <a:off x="13812120" y="9506160"/>
              <a:ext cx="4109040" cy="570240"/>
            </a:xfrm>
            <a:prstGeom prst="rect">
              <a:avLst/>
            </a:prstGeom>
            <a:noFill/>
            <a:ln w="0">
              <a:noFill/>
            </a:ln>
          </p:spPr>
          <p:style>
            <a:lnRef idx="0"/>
            <a:fillRef idx="0"/>
            <a:effectRef idx="0"/>
            <a:fontRef idx="minor"/>
          </p:style>
          <p:txBody>
            <a:bodyPr lIns="0" rIns="0" tIns="0" bIns="0" anchor="ctr">
              <a:noAutofit/>
            </a:bodyPr>
            <a:p>
              <a:pPr algn="r">
                <a:lnSpc>
                  <a:spcPts val="2160"/>
                </a:lnSpc>
                <a:buNone/>
              </a:pPr>
              <a:r>
                <a:rPr b="0" lang="en-US" sz="1800" spc="-1" strike="noStrike">
                  <a:solidFill>
                    <a:srgbClr val="000000"/>
                  </a:solidFill>
                  <a:latin typeface="Gill Sans Light"/>
                  <a:ea typeface="Gill Sans Light"/>
                </a:rPr>
                <a:t>2</a:t>
              </a:r>
              <a:endParaRPr b="0" lang="en-IN" sz="1800" spc="-1" strike="noStrike">
                <a:latin typeface="Arial"/>
              </a:endParaRPr>
            </a:p>
          </p:txBody>
        </p:sp>
      </p:grpSp>
    </p:spTree>
  </p:cSld>
  <p:transition>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87" name="Group 20"/>
          <p:cNvGrpSpPr/>
          <p:nvPr/>
        </p:nvGrpSpPr>
        <p:grpSpPr>
          <a:xfrm>
            <a:off x="1080000" y="715320"/>
            <a:ext cx="15767640" cy="1983240"/>
            <a:chOff x="1080000" y="715320"/>
            <a:chExt cx="15767640" cy="1983240"/>
          </a:xfrm>
        </p:grpSpPr>
        <p:sp>
          <p:nvSpPr>
            <p:cNvPr id="88" name="Freeform 21"/>
            <p:cNvSpPr/>
            <p:nvPr/>
          </p:nvSpPr>
          <p:spPr>
            <a:xfrm>
              <a:off x="1080000" y="715320"/>
              <a:ext cx="15767640" cy="1983240"/>
            </a:xfrm>
            <a:custGeom>
              <a:avLst/>
              <a:gdLst/>
              <a:ahLst/>
              <a:rect l="l" t="t" r="r" b="b"/>
              <a:pathLst>
                <a:path w="21029760" h="2650320">
                  <a:moveTo>
                    <a:pt x="0" y="0"/>
                  </a:moveTo>
                  <a:lnTo>
                    <a:pt x="21029760" y="0"/>
                  </a:lnTo>
                  <a:lnTo>
                    <a:pt x="21029760" y="2650320"/>
                  </a:lnTo>
                  <a:lnTo>
                    <a:pt x="0" y="2650320"/>
                  </a:lnTo>
                  <a:close/>
                </a:path>
              </a:pathLst>
            </a:custGeom>
            <a:noFill/>
            <a:ln w="0">
              <a:noFill/>
            </a:ln>
          </p:spPr>
          <p:style>
            <a:lnRef idx="0"/>
            <a:fillRef idx="0"/>
            <a:effectRef idx="0"/>
            <a:fontRef idx="minor"/>
          </p:style>
        </p:sp>
        <p:sp>
          <p:nvSpPr>
            <p:cNvPr id="89" name="TextBox 3"/>
            <p:cNvSpPr/>
            <p:nvPr/>
          </p:nvSpPr>
          <p:spPr>
            <a:xfrm>
              <a:off x="1080000" y="772200"/>
              <a:ext cx="15767640" cy="1926000"/>
            </a:xfrm>
            <a:prstGeom prst="rect">
              <a:avLst/>
            </a:prstGeom>
            <a:noFill/>
            <a:ln w="0">
              <a:noFill/>
            </a:ln>
          </p:spPr>
          <p:style>
            <a:lnRef idx="0"/>
            <a:fillRef idx="0"/>
            <a:effectRef idx="0"/>
            <a:fontRef idx="minor"/>
          </p:style>
          <p:txBody>
            <a:bodyPr lIns="0" rIns="0" tIns="0" bIns="0" anchor="ctr">
              <a:noAutofit/>
            </a:bodyPr>
            <a:p>
              <a:pPr algn="ctr">
                <a:lnSpc>
                  <a:spcPts val="7129"/>
                </a:lnSpc>
                <a:buNone/>
              </a:pPr>
              <a:r>
                <a:rPr b="0" lang="en-US" sz="6600" spc="-1" strike="noStrike">
                  <a:solidFill>
                    <a:srgbClr val="4a3a1c"/>
                  </a:solidFill>
                  <a:latin typeface="Libre Baskerville"/>
                  <a:ea typeface="Libre Baskerville"/>
                </a:rPr>
                <a:t>Introduction</a:t>
              </a:r>
              <a:endParaRPr b="0" lang="en-IN" sz="6600" spc="-1" strike="noStrike">
                <a:latin typeface="Arial"/>
              </a:endParaRPr>
            </a:p>
          </p:txBody>
        </p:sp>
      </p:grpSp>
      <p:grpSp>
        <p:nvGrpSpPr>
          <p:cNvPr id="90" name="Group 22"/>
          <p:cNvGrpSpPr/>
          <p:nvPr/>
        </p:nvGrpSpPr>
        <p:grpSpPr>
          <a:xfrm>
            <a:off x="343080" y="9506160"/>
            <a:ext cx="6166440" cy="570600"/>
            <a:chOff x="343080" y="9506160"/>
            <a:chExt cx="6166440" cy="570600"/>
          </a:xfrm>
        </p:grpSpPr>
        <p:sp>
          <p:nvSpPr>
            <p:cNvPr id="91" name="Freeform 23"/>
            <p:cNvSpPr/>
            <p:nvPr/>
          </p:nvSpPr>
          <p:spPr>
            <a:xfrm>
              <a:off x="343080" y="9534960"/>
              <a:ext cx="6166440" cy="541800"/>
            </a:xfrm>
            <a:custGeom>
              <a:avLst/>
              <a:gdLst/>
              <a:ahLst/>
              <a:rect l="l" t="t" r="r" b="b"/>
              <a:pathLst>
                <a:path w="8228160" h="728640">
                  <a:moveTo>
                    <a:pt x="0" y="0"/>
                  </a:moveTo>
                  <a:lnTo>
                    <a:pt x="8228160" y="0"/>
                  </a:lnTo>
                  <a:lnTo>
                    <a:pt x="8228160" y="728640"/>
                  </a:lnTo>
                  <a:lnTo>
                    <a:pt x="0" y="728640"/>
                  </a:lnTo>
                  <a:close/>
                </a:path>
              </a:pathLst>
            </a:custGeom>
            <a:noFill/>
            <a:ln w="0">
              <a:noFill/>
            </a:ln>
          </p:spPr>
          <p:style>
            <a:lnRef idx="0"/>
            <a:fillRef idx="0"/>
            <a:effectRef idx="0"/>
            <a:fontRef idx="minor"/>
          </p:style>
        </p:sp>
        <p:sp>
          <p:nvSpPr>
            <p:cNvPr id="92" name="TextBox 6"/>
            <p:cNvSpPr/>
            <p:nvPr/>
          </p:nvSpPr>
          <p:spPr>
            <a:xfrm>
              <a:off x="343080" y="9506160"/>
              <a:ext cx="6166440" cy="570240"/>
            </a:xfrm>
            <a:prstGeom prst="rect">
              <a:avLst/>
            </a:prstGeom>
            <a:noFill/>
            <a:ln w="0">
              <a:noFill/>
            </a:ln>
          </p:spPr>
          <p:style>
            <a:lnRef idx="0"/>
            <a:fillRef idx="0"/>
            <a:effectRef idx="0"/>
            <a:fontRef idx="minor"/>
          </p:style>
        </p:sp>
      </p:grpSp>
      <p:grpSp>
        <p:nvGrpSpPr>
          <p:cNvPr id="93" name="Group 23"/>
          <p:cNvGrpSpPr/>
          <p:nvPr/>
        </p:nvGrpSpPr>
        <p:grpSpPr>
          <a:xfrm>
            <a:off x="13812120" y="9506160"/>
            <a:ext cx="4109040" cy="570600"/>
            <a:chOff x="13812120" y="9506160"/>
            <a:chExt cx="4109040" cy="570600"/>
          </a:xfrm>
        </p:grpSpPr>
        <p:sp>
          <p:nvSpPr>
            <p:cNvPr id="94" name="Freeform 24"/>
            <p:cNvSpPr/>
            <p:nvPr/>
          </p:nvSpPr>
          <p:spPr>
            <a:xfrm>
              <a:off x="13812120" y="9534960"/>
              <a:ext cx="4109040" cy="541800"/>
            </a:xfrm>
            <a:custGeom>
              <a:avLst/>
              <a:gdLst/>
              <a:ahLst/>
              <a:rect l="l" t="t" r="r" b="b"/>
              <a:pathLst>
                <a:path w="5484960" h="728640">
                  <a:moveTo>
                    <a:pt x="0" y="0"/>
                  </a:moveTo>
                  <a:lnTo>
                    <a:pt x="5484960" y="0"/>
                  </a:lnTo>
                  <a:lnTo>
                    <a:pt x="5484960" y="728640"/>
                  </a:lnTo>
                  <a:lnTo>
                    <a:pt x="0" y="728640"/>
                  </a:lnTo>
                  <a:close/>
                </a:path>
              </a:pathLst>
            </a:custGeom>
            <a:noFill/>
            <a:ln w="0">
              <a:noFill/>
            </a:ln>
          </p:spPr>
          <p:style>
            <a:lnRef idx="0"/>
            <a:fillRef idx="0"/>
            <a:effectRef idx="0"/>
            <a:fontRef idx="minor"/>
          </p:style>
        </p:sp>
        <p:sp>
          <p:nvSpPr>
            <p:cNvPr id="95" name="TextBox 21"/>
            <p:cNvSpPr/>
            <p:nvPr/>
          </p:nvSpPr>
          <p:spPr>
            <a:xfrm>
              <a:off x="13812120" y="9506160"/>
              <a:ext cx="4109040" cy="570240"/>
            </a:xfrm>
            <a:prstGeom prst="rect">
              <a:avLst/>
            </a:prstGeom>
            <a:noFill/>
            <a:ln w="0">
              <a:noFill/>
            </a:ln>
          </p:spPr>
          <p:style>
            <a:lnRef idx="0"/>
            <a:fillRef idx="0"/>
            <a:effectRef idx="0"/>
            <a:fontRef idx="minor"/>
          </p:style>
        </p:sp>
      </p:grpSp>
      <p:sp>
        <p:nvSpPr>
          <p:cNvPr id="96" name="TextBox 22"/>
          <p:cNvSpPr/>
          <p:nvPr/>
        </p:nvSpPr>
        <p:spPr>
          <a:xfrm>
            <a:off x="0" y="3629160"/>
            <a:ext cx="18283320" cy="517680"/>
          </a:xfrm>
          <a:prstGeom prst="rect">
            <a:avLst/>
          </a:prstGeom>
          <a:noFill/>
          <a:ln w="0">
            <a:noFill/>
          </a:ln>
        </p:spPr>
        <p:style>
          <a:lnRef idx="0"/>
          <a:fillRef idx="0"/>
          <a:effectRef idx="0"/>
          <a:fontRef idx="minor"/>
        </p:style>
        <p:txBody>
          <a:bodyPr lIns="0" rIns="0" tIns="0" bIns="0" anchor="t">
            <a:spAutoFit/>
          </a:bodyPr>
          <a:p>
            <a:pPr>
              <a:lnSpc>
                <a:spcPts val="4079"/>
              </a:lnSpc>
              <a:buNone/>
            </a:pPr>
            <a:r>
              <a:rPr b="0" lang="en-US" sz="4200" spc="-1" strike="noStrike">
                <a:solidFill>
                  <a:srgbClr val="4a3a1c"/>
                </a:solidFill>
                <a:latin typeface="Gill Sans Light"/>
                <a:ea typeface="Gill Sans Light"/>
              </a:rPr>
              <a:t>   </a:t>
            </a:r>
            <a:endParaRPr b="0" lang="en-IN" sz="4200" spc="-1" strike="noStrike">
              <a:latin typeface="Arial"/>
            </a:endParaRPr>
          </a:p>
        </p:txBody>
      </p:sp>
      <p:sp>
        <p:nvSpPr>
          <p:cNvPr id="97" name=""/>
          <p:cNvSpPr/>
          <p:nvPr/>
        </p:nvSpPr>
        <p:spPr>
          <a:xfrm>
            <a:off x="540000" y="2520000"/>
            <a:ext cx="17098560" cy="698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4200" spc="-1" strike="noStrike">
                <a:solidFill>
                  <a:srgbClr val="4a3a1c"/>
                </a:solidFill>
                <a:latin typeface="Gill Sans Light"/>
                <a:ea typeface="Gill Sans Light"/>
              </a:rPr>
              <a:t>→ </a:t>
            </a:r>
            <a:r>
              <a:rPr b="0" lang="en-US" sz="4200" spc="-1" strike="noStrike">
                <a:solidFill>
                  <a:srgbClr val="4a3a1c"/>
                </a:solidFill>
                <a:latin typeface="Gill Sans Light"/>
                <a:ea typeface="Gill Sans Light"/>
              </a:rPr>
              <a:t>Agriculture is the main source of livelihood for most of               Indians population.</a:t>
            </a:r>
            <a:endParaRPr b="0" lang="en-IN" sz="4200" spc="-1" strike="noStrike">
              <a:latin typeface="Arial"/>
            </a:endParaRPr>
          </a:p>
          <a:p>
            <a:pPr>
              <a:lnSpc>
                <a:spcPct val="100000"/>
              </a:lnSpc>
              <a:buNone/>
            </a:pPr>
            <a:r>
              <a:rPr b="0" lang="en-US" sz="4200" spc="-1" strike="noStrike">
                <a:solidFill>
                  <a:srgbClr val="4a3a1c"/>
                </a:solidFill>
                <a:latin typeface="Gill Sans Light"/>
                <a:ea typeface="Gill Sans Light"/>
              </a:rPr>
              <a:t>→ </a:t>
            </a:r>
            <a:r>
              <a:rPr b="0" lang="en-US" sz="4200" spc="-1" strike="noStrike">
                <a:solidFill>
                  <a:srgbClr val="4a3a1c"/>
                </a:solidFill>
                <a:latin typeface="Gill Sans Light"/>
                <a:ea typeface="Gill Sans Light"/>
              </a:rPr>
              <a:t>The sector faces major challenges due to climate change,           soil degradation, and lack of technology.</a:t>
            </a:r>
            <a:endParaRPr b="0" lang="en-IN" sz="4200" spc="-1" strike="noStrike">
              <a:latin typeface="Arial"/>
            </a:endParaRPr>
          </a:p>
          <a:p>
            <a:pPr>
              <a:lnSpc>
                <a:spcPct val="100000"/>
              </a:lnSpc>
              <a:buNone/>
            </a:pPr>
            <a:r>
              <a:rPr b="0" lang="en-US" sz="4200" spc="-1" strike="noStrike">
                <a:solidFill>
                  <a:srgbClr val="4a3a1c"/>
                </a:solidFill>
                <a:latin typeface="Gill Sans Light"/>
                <a:ea typeface="Gill Sans Light"/>
              </a:rPr>
              <a:t>→ </a:t>
            </a:r>
            <a:r>
              <a:rPr b="0" lang="en-US" sz="4200" spc="-1" strike="noStrike">
                <a:solidFill>
                  <a:srgbClr val="4a3a1c"/>
                </a:solidFill>
                <a:latin typeface="Gill Sans Light"/>
                <a:ea typeface="Gill Sans Light"/>
              </a:rPr>
              <a:t>Nearly three-quarters of families depend on rural incomes,        making agricultural improvement essential.</a:t>
            </a:r>
            <a:endParaRPr b="0" lang="en-IN" sz="4200" spc="-1" strike="noStrike">
              <a:latin typeface="Arial"/>
            </a:endParaRPr>
          </a:p>
          <a:p>
            <a:pPr>
              <a:lnSpc>
                <a:spcPct val="100000"/>
              </a:lnSpc>
              <a:buNone/>
            </a:pPr>
            <a:r>
              <a:rPr b="0" lang="en-US" sz="4200" spc="-1" strike="noStrike">
                <a:solidFill>
                  <a:srgbClr val="4a3a1c"/>
                </a:solidFill>
                <a:latin typeface="Gill Sans Light"/>
                <a:ea typeface="Gill Sans Light"/>
              </a:rPr>
              <a:t>→ </a:t>
            </a:r>
            <a:r>
              <a:rPr b="0" lang="en-US" sz="4200" spc="-1" strike="noStrike">
                <a:solidFill>
                  <a:srgbClr val="4a3a1c"/>
                </a:solidFill>
                <a:latin typeface="Gill Sans Light"/>
                <a:ea typeface="Gill Sans Light"/>
              </a:rPr>
              <a:t>Farmers often lack data-driven guidance for crop, yield, and       fertilizer decisions.</a:t>
            </a:r>
            <a:endParaRPr b="0" lang="en-IN" sz="4200" spc="-1" strike="noStrike">
              <a:latin typeface="Arial"/>
            </a:endParaRPr>
          </a:p>
          <a:p>
            <a:pPr>
              <a:lnSpc>
                <a:spcPct val="100000"/>
              </a:lnSpc>
              <a:buNone/>
            </a:pPr>
            <a:r>
              <a:rPr b="0" lang="en-US" sz="4200" spc="-1" strike="noStrike">
                <a:solidFill>
                  <a:srgbClr val="4a3a1c"/>
                </a:solidFill>
                <a:latin typeface="Gill Sans Light"/>
                <a:ea typeface="Gill Sans Light"/>
              </a:rPr>
              <a:t>→ </a:t>
            </a:r>
            <a:r>
              <a:rPr b="0" lang="en-US" sz="4200" spc="-1" strike="noStrike">
                <a:solidFill>
                  <a:srgbClr val="4a3a1c"/>
                </a:solidFill>
                <a:latin typeface="Gill Sans Light"/>
                <a:ea typeface="Gill Sans Light"/>
              </a:rPr>
              <a:t>This project uses machine learning to provide accurate               predictions and promote sustainable farming.</a:t>
            </a:r>
            <a:endParaRPr b="0" lang="en-IN" sz="4200" spc="-1" strike="noStrike">
              <a:latin typeface="Arial"/>
            </a:endParaRPr>
          </a:p>
        </p:txBody>
      </p:sp>
    </p:spTree>
  </p:cSld>
  <p:transition>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98" name="Group 24"/>
          <p:cNvGrpSpPr/>
          <p:nvPr/>
        </p:nvGrpSpPr>
        <p:grpSpPr>
          <a:xfrm>
            <a:off x="1080000" y="715320"/>
            <a:ext cx="15767640" cy="1983240"/>
            <a:chOff x="1080000" y="715320"/>
            <a:chExt cx="15767640" cy="1983240"/>
          </a:xfrm>
        </p:grpSpPr>
        <p:sp>
          <p:nvSpPr>
            <p:cNvPr id="99" name="Freeform 25"/>
            <p:cNvSpPr/>
            <p:nvPr/>
          </p:nvSpPr>
          <p:spPr>
            <a:xfrm>
              <a:off x="1080000" y="715320"/>
              <a:ext cx="15767640" cy="1983240"/>
            </a:xfrm>
            <a:custGeom>
              <a:avLst/>
              <a:gdLst/>
              <a:ahLst/>
              <a:rect l="l" t="t" r="r" b="b"/>
              <a:pathLst>
                <a:path w="21029760" h="2650320">
                  <a:moveTo>
                    <a:pt x="0" y="0"/>
                  </a:moveTo>
                  <a:lnTo>
                    <a:pt x="21029760" y="0"/>
                  </a:lnTo>
                  <a:lnTo>
                    <a:pt x="21029760" y="2650320"/>
                  </a:lnTo>
                  <a:lnTo>
                    <a:pt x="0" y="2650320"/>
                  </a:lnTo>
                  <a:close/>
                </a:path>
              </a:pathLst>
            </a:custGeom>
            <a:noFill/>
            <a:ln w="0">
              <a:noFill/>
            </a:ln>
          </p:spPr>
          <p:style>
            <a:lnRef idx="0"/>
            <a:fillRef idx="0"/>
            <a:effectRef idx="0"/>
            <a:fontRef idx="minor"/>
          </p:style>
        </p:sp>
        <p:sp>
          <p:nvSpPr>
            <p:cNvPr id="100" name="TextBox 26"/>
            <p:cNvSpPr/>
            <p:nvPr/>
          </p:nvSpPr>
          <p:spPr>
            <a:xfrm>
              <a:off x="1080000" y="772200"/>
              <a:ext cx="15767640" cy="1926000"/>
            </a:xfrm>
            <a:prstGeom prst="rect">
              <a:avLst/>
            </a:prstGeom>
            <a:noFill/>
            <a:ln w="0">
              <a:noFill/>
            </a:ln>
          </p:spPr>
          <p:style>
            <a:lnRef idx="0"/>
            <a:fillRef idx="0"/>
            <a:effectRef idx="0"/>
            <a:fontRef idx="minor"/>
          </p:style>
          <p:txBody>
            <a:bodyPr lIns="0" rIns="0" tIns="0" bIns="0" anchor="ctr">
              <a:noAutofit/>
            </a:bodyPr>
            <a:p>
              <a:pPr algn="ctr">
                <a:lnSpc>
                  <a:spcPts val="7129"/>
                </a:lnSpc>
                <a:buNone/>
              </a:pPr>
              <a:r>
                <a:rPr b="0" lang="en-US" sz="6600" spc="-1" strike="noStrike">
                  <a:solidFill>
                    <a:srgbClr val="4a3a1c"/>
                  </a:solidFill>
                  <a:latin typeface="Libre Baskerville"/>
                  <a:ea typeface="Libre Baskerville"/>
                </a:rPr>
                <a:t>Primary goal</a:t>
              </a:r>
              <a:endParaRPr b="0" lang="en-IN" sz="6600" spc="-1" strike="noStrike">
                <a:latin typeface="Arial"/>
              </a:endParaRPr>
            </a:p>
          </p:txBody>
        </p:sp>
      </p:grpSp>
      <p:grpSp>
        <p:nvGrpSpPr>
          <p:cNvPr id="101" name="Group 25"/>
          <p:cNvGrpSpPr/>
          <p:nvPr/>
        </p:nvGrpSpPr>
        <p:grpSpPr>
          <a:xfrm>
            <a:off x="343080" y="9506160"/>
            <a:ext cx="6166440" cy="570600"/>
            <a:chOff x="343080" y="9506160"/>
            <a:chExt cx="6166440" cy="570600"/>
          </a:xfrm>
        </p:grpSpPr>
        <p:sp>
          <p:nvSpPr>
            <p:cNvPr id="102" name="Freeform 26"/>
            <p:cNvSpPr/>
            <p:nvPr/>
          </p:nvSpPr>
          <p:spPr>
            <a:xfrm>
              <a:off x="343080" y="9534960"/>
              <a:ext cx="6166440" cy="541800"/>
            </a:xfrm>
            <a:custGeom>
              <a:avLst/>
              <a:gdLst/>
              <a:ahLst/>
              <a:rect l="l" t="t" r="r" b="b"/>
              <a:pathLst>
                <a:path w="8228160" h="728640">
                  <a:moveTo>
                    <a:pt x="0" y="0"/>
                  </a:moveTo>
                  <a:lnTo>
                    <a:pt x="8228160" y="0"/>
                  </a:lnTo>
                  <a:lnTo>
                    <a:pt x="8228160" y="728640"/>
                  </a:lnTo>
                  <a:lnTo>
                    <a:pt x="0" y="728640"/>
                  </a:lnTo>
                  <a:close/>
                </a:path>
              </a:pathLst>
            </a:custGeom>
            <a:noFill/>
            <a:ln w="0">
              <a:noFill/>
            </a:ln>
          </p:spPr>
          <p:style>
            <a:lnRef idx="0"/>
            <a:fillRef idx="0"/>
            <a:effectRef idx="0"/>
            <a:fontRef idx="minor"/>
          </p:style>
        </p:sp>
        <p:sp>
          <p:nvSpPr>
            <p:cNvPr id="103" name="TextBox 27"/>
            <p:cNvSpPr/>
            <p:nvPr/>
          </p:nvSpPr>
          <p:spPr>
            <a:xfrm>
              <a:off x="343080" y="9506160"/>
              <a:ext cx="6166440" cy="570240"/>
            </a:xfrm>
            <a:prstGeom prst="rect">
              <a:avLst/>
            </a:prstGeom>
            <a:noFill/>
            <a:ln w="0">
              <a:noFill/>
            </a:ln>
          </p:spPr>
          <p:style>
            <a:lnRef idx="0"/>
            <a:fillRef idx="0"/>
            <a:effectRef idx="0"/>
            <a:fontRef idx="minor"/>
          </p:style>
        </p:sp>
      </p:grpSp>
      <p:grpSp>
        <p:nvGrpSpPr>
          <p:cNvPr id="104" name="Group 26"/>
          <p:cNvGrpSpPr/>
          <p:nvPr/>
        </p:nvGrpSpPr>
        <p:grpSpPr>
          <a:xfrm>
            <a:off x="13812120" y="9506160"/>
            <a:ext cx="4109040" cy="570600"/>
            <a:chOff x="13812120" y="9506160"/>
            <a:chExt cx="4109040" cy="570600"/>
          </a:xfrm>
        </p:grpSpPr>
        <p:sp>
          <p:nvSpPr>
            <p:cNvPr id="105" name="Freeform 27"/>
            <p:cNvSpPr/>
            <p:nvPr/>
          </p:nvSpPr>
          <p:spPr>
            <a:xfrm>
              <a:off x="13812120" y="9534960"/>
              <a:ext cx="4109040" cy="541800"/>
            </a:xfrm>
            <a:custGeom>
              <a:avLst/>
              <a:gdLst/>
              <a:ahLst/>
              <a:rect l="l" t="t" r="r" b="b"/>
              <a:pathLst>
                <a:path w="5484960" h="728640">
                  <a:moveTo>
                    <a:pt x="0" y="0"/>
                  </a:moveTo>
                  <a:lnTo>
                    <a:pt x="5484960" y="0"/>
                  </a:lnTo>
                  <a:lnTo>
                    <a:pt x="5484960" y="728640"/>
                  </a:lnTo>
                  <a:lnTo>
                    <a:pt x="0" y="728640"/>
                  </a:lnTo>
                  <a:close/>
                </a:path>
              </a:pathLst>
            </a:custGeom>
            <a:noFill/>
            <a:ln w="0">
              <a:noFill/>
            </a:ln>
          </p:spPr>
          <p:style>
            <a:lnRef idx="0"/>
            <a:fillRef idx="0"/>
            <a:effectRef idx="0"/>
            <a:fontRef idx="minor"/>
          </p:style>
        </p:sp>
        <p:sp>
          <p:nvSpPr>
            <p:cNvPr id="106" name="TextBox 28"/>
            <p:cNvSpPr/>
            <p:nvPr/>
          </p:nvSpPr>
          <p:spPr>
            <a:xfrm>
              <a:off x="13812120" y="9506160"/>
              <a:ext cx="4109040" cy="570240"/>
            </a:xfrm>
            <a:prstGeom prst="rect">
              <a:avLst/>
            </a:prstGeom>
            <a:noFill/>
            <a:ln w="0">
              <a:noFill/>
            </a:ln>
          </p:spPr>
          <p:style>
            <a:lnRef idx="0"/>
            <a:fillRef idx="0"/>
            <a:effectRef idx="0"/>
            <a:fontRef idx="minor"/>
          </p:style>
        </p:sp>
      </p:grpSp>
      <p:sp>
        <p:nvSpPr>
          <p:cNvPr id="107" name="TextBox 29"/>
          <p:cNvSpPr/>
          <p:nvPr/>
        </p:nvSpPr>
        <p:spPr>
          <a:xfrm>
            <a:off x="0" y="3629160"/>
            <a:ext cx="18283320" cy="517680"/>
          </a:xfrm>
          <a:prstGeom prst="rect">
            <a:avLst/>
          </a:prstGeom>
          <a:noFill/>
          <a:ln w="0">
            <a:noFill/>
          </a:ln>
        </p:spPr>
        <p:style>
          <a:lnRef idx="0"/>
          <a:fillRef idx="0"/>
          <a:effectRef idx="0"/>
          <a:fontRef idx="minor"/>
        </p:style>
        <p:txBody>
          <a:bodyPr lIns="0" rIns="0" tIns="0" bIns="0" anchor="t">
            <a:spAutoFit/>
          </a:bodyPr>
          <a:p>
            <a:pPr>
              <a:lnSpc>
                <a:spcPts val="4079"/>
              </a:lnSpc>
              <a:buNone/>
            </a:pPr>
            <a:r>
              <a:rPr b="0" lang="en-US" sz="4200" spc="-1" strike="noStrike">
                <a:solidFill>
                  <a:srgbClr val="4a3a1c"/>
                </a:solidFill>
                <a:latin typeface="Gill Sans Light"/>
                <a:ea typeface="Gill Sans Light"/>
              </a:rPr>
              <a:t>   </a:t>
            </a:r>
            <a:endParaRPr b="0" lang="en-IN" sz="4200" spc="-1" strike="noStrike">
              <a:latin typeface="Arial"/>
            </a:endParaRPr>
          </a:p>
        </p:txBody>
      </p:sp>
      <p:sp>
        <p:nvSpPr>
          <p:cNvPr id="108" name=""/>
          <p:cNvSpPr/>
          <p:nvPr/>
        </p:nvSpPr>
        <p:spPr>
          <a:xfrm>
            <a:off x="540000" y="2520000"/>
            <a:ext cx="17098560" cy="6984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4200" spc="-1" strike="noStrike">
                <a:solidFill>
                  <a:srgbClr val="4a3a1c"/>
                </a:solidFill>
                <a:latin typeface="Gill Sans Light"/>
                <a:ea typeface="Gill Sans Light"/>
              </a:rPr>
              <a:t>→ </a:t>
            </a:r>
            <a:r>
              <a:rPr b="0" lang="en-US" sz="4200" spc="-1" strike="noStrike">
                <a:solidFill>
                  <a:srgbClr val="4a3a1c"/>
                </a:solidFill>
                <a:latin typeface="Gill Sans Light"/>
                <a:ea typeface="Gill Sans Light"/>
              </a:rPr>
              <a:t>To develop an integrated system for crop, yield, and                    fertilizer forecasting.</a:t>
            </a:r>
            <a:endParaRPr b="0" lang="en-IN" sz="4200" spc="-1" strike="noStrike">
              <a:latin typeface="Arial"/>
            </a:endParaRPr>
          </a:p>
          <a:p>
            <a:pPr>
              <a:lnSpc>
                <a:spcPct val="100000"/>
              </a:lnSpc>
              <a:buNone/>
            </a:pPr>
            <a:r>
              <a:rPr b="0" lang="en-US" sz="4200" spc="-1" strike="noStrike">
                <a:solidFill>
                  <a:srgbClr val="4a3a1c"/>
                </a:solidFill>
                <a:latin typeface="Gill Sans Light"/>
                <a:ea typeface="Gill Sans Light"/>
              </a:rPr>
              <a:t>→ </a:t>
            </a:r>
            <a:r>
              <a:rPr b="0" lang="en-US" sz="4200" spc="-1" strike="noStrike">
                <a:solidFill>
                  <a:srgbClr val="4a3a1c"/>
                </a:solidFill>
                <a:latin typeface="Gill Sans Light"/>
                <a:ea typeface="Gill Sans Light"/>
              </a:rPr>
              <a:t>To analyze soil nutrients and weather parameters for                 accurate predictions..</a:t>
            </a:r>
            <a:endParaRPr b="0" lang="en-IN" sz="4200" spc="-1" strike="noStrike">
              <a:latin typeface="Arial"/>
            </a:endParaRPr>
          </a:p>
          <a:p>
            <a:pPr>
              <a:lnSpc>
                <a:spcPct val="100000"/>
              </a:lnSpc>
              <a:buNone/>
            </a:pPr>
            <a:r>
              <a:rPr b="0" lang="en-US" sz="4200" spc="-1" strike="noStrike">
                <a:solidFill>
                  <a:srgbClr val="4a3a1c"/>
                </a:solidFill>
                <a:latin typeface="Gill Sans Light"/>
                <a:ea typeface="Gill Sans Light"/>
              </a:rPr>
              <a:t>→ </a:t>
            </a:r>
            <a:r>
              <a:rPr b="0" lang="en-US" sz="4200" spc="-1" strike="noStrike">
                <a:solidFill>
                  <a:srgbClr val="4a3a1c"/>
                </a:solidFill>
                <a:latin typeface="Gill Sans Light"/>
                <a:ea typeface="Gill Sans Light"/>
              </a:rPr>
              <a:t>To assist farmers in selecting the most suitable crop for their     land.</a:t>
            </a:r>
            <a:endParaRPr b="0" lang="en-IN" sz="4200" spc="-1" strike="noStrike">
              <a:latin typeface="Arial"/>
            </a:endParaRPr>
          </a:p>
          <a:p>
            <a:pPr>
              <a:lnSpc>
                <a:spcPct val="100000"/>
              </a:lnSpc>
              <a:buNone/>
            </a:pPr>
            <a:r>
              <a:rPr b="0" lang="en-US" sz="4200" spc="-1" strike="noStrike">
                <a:solidFill>
                  <a:srgbClr val="4a3a1c"/>
                </a:solidFill>
                <a:latin typeface="Gill Sans Light"/>
                <a:ea typeface="Gill Sans Light"/>
              </a:rPr>
              <a:t>→ </a:t>
            </a:r>
            <a:r>
              <a:rPr b="0" lang="en-US" sz="4200" spc="-1" strike="noStrike">
                <a:solidFill>
                  <a:srgbClr val="4a3a1c"/>
                </a:solidFill>
                <a:latin typeface="Gill Sans Light"/>
                <a:ea typeface="Gill Sans Light"/>
              </a:rPr>
              <a:t>To recommend the right fertilizer and quantity for better            productivity.</a:t>
            </a:r>
            <a:endParaRPr b="0" lang="en-IN" sz="4200" spc="-1" strike="noStrike">
              <a:latin typeface="Arial"/>
            </a:endParaRPr>
          </a:p>
          <a:p>
            <a:pPr>
              <a:lnSpc>
                <a:spcPct val="100000"/>
              </a:lnSpc>
              <a:buNone/>
            </a:pPr>
            <a:r>
              <a:rPr b="0" lang="en-US" sz="4200" spc="-1" strike="noStrike">
                <a:solidFill>
                  <a:srgbClr val="4a3a1c"/>
                </a:solidFill>
                <a:latin typeface="Gill Sans Light"/>
                <a:ea typeface="Gill Sans Light"/>
              </a:rPr>
              <a:t>→ </a:t>
            </a:r>
            <a:r>
              <a:rPr b="0" lang="en-US" sz="4200" spc="-1" strike="noStrike">
                <a:solidFill>
                  <a:srgbClr val="4a3a1c"/>
                </a:solidFill>
                <a:latin typeface="Gill Sans Light"/>
                <a:ea typeface="Gill Sans Light"/>
              </a:rPr>
              <a:t>To promote sustainable and data-driven farming practices.</a:t>
            </a:r>
            <a:endParaRPr b="0" lang="en-IN" sz="4200" spc="-1" strike="noStrike">
              <a:latin typeface="Arial"/>
            </a:endParaRPr>
          </a:p>
        </p:txBody>
      </p:sp>
    </p:spTree>
  </p:cSld>
  <p:transition>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09" name="Group 2"/>
          <p:cNvGrpSpPr/>
          <p:nvPr/>
        </p:nvGrpSpPr>
        <p:grpSpPr>
          <a:xfrm>
            <a:off x="5086080" y="421560"/>
            <a:ext cx="15105240" cy="1209960"/>
            <a:chOff x="5086080" y="421560"/>
            <a:chExt cx="15105240" cy="1209960"/>
          </a:xfrm>
        </p:grpSpPr>
        <p:sp>
          <p:nvSpPr>
            <p:cNvPr id="110" name="Freeform 3"/>
            <p:cNvSpPr/>
            <p:nvPr/>
          </p:nvSpPr>
          <p:spPr>
            <a:xfrm>
              <a:off x="5086080" y="421560"/>
              <a:ext cx="15105240" cy="1209960"/>
            </a:xfrm>
            <a:custGeom>
              <a:avLst/>
              <a:gdLst/>
              <a:ahLst/>
              <a:rect l="l" t="t" r="r" b="b"/>
              <a:pathLst>
                <a:path w="20146321" h="1619280">
                  <a:moveTo>
                    <a:pt x="0" y="0"/>
                  </a:moveTo>
                  <a:lnTo>
                    <a:pt x="20146321" y="0"/>
                  </a:lnTo>
                  <a:lnTo>
                    <a:pt x="20146321" y="1619280"/>
                  </a:lnTo>
                  <a:lnTo>
                    <a:pt x="0" y="1619280"/>
                  </a:lnTo>
                  <a:close/>
                </a:path>
              </a:pathLst>
            </a:custGeom>
            <a:noFill/>
            <a:ln w="0">
              <a:noFill/>
            </a:ln>
          </p:spPr>
          <p:style>
            <a:lnRef idx="0"/>
            <a:fillRef idx="0"/>
            <a:effectRef idx="0"/>
            <a:fontRef idx="minor"/>
          </p:style>
        </p:sp>
        <p:sp>
          <p:nvSpPr>
            <p:cNvPr id="111" name="TextBox 4"/>
            <p:cNvSpPr/>
            <p:nvPr/>
          </p:nvSpPr>
          <p:spPr>
            <a:xfrm>
              <a:off x="5086080" y="478800"/>
              <a:ext cx="15105240" cy="1152720"/>
            </a:xfrm>
            <a:prstGeom prst="rect">
              <a:avLst/>
            </a:prstGeom>
            <a:noFill/>
            <a:ln w="0">
              <a:noFill/>
            </a:ln>
          </p:spPr>
          <p:style>
            <a:lnRef idx="0"/>
            <a:fillRef idx="0"/>
            <a:effectRef idx="0"/>
            <a:fontRef idx="minor"/>
          </p:style>
          <p:txBody>
            <a:bodyPr lIns="0" rIns="0" tIns="0" bIns="0" anchor="ctr">
              <a:noAutofit/>
            </a:bodyPr>
            <a:p>
              <a:pPr>
                <a:lnSpc>
                  <a:spcPts val="7129"/>
                </a:lnSpc>
                <a:buNone/>
              </a:pPr>
              <a:r>
                <a:rPr b="0" lang="en-US" sz="6600" spc="-1" strike="noStrike">
                  <a:solidFill>
                    <a:srgbClr val="4a3a1c"/>
                  </a:solidFill>
                  <a:latin typeface="Libre Baskerville"/>
                  <a:ea typeface="Libre Baskerville"/>
                </a:rPr>
                <a:t>The Problem Statement</a:t>
              </a:r>
              <a:endParaRPr b="0" lang="en-IN" sz="6600" spc="-1" strike="noStrike">
                <a:latin typeface="Arial"/>
              </a:endParaRPr>
            </a:p>
          </p:txBody>
        </p:sp>
      </p:grpSp>
      <p:sp>
        <p:nvSpPr>
          <p:cNvPr id="112" name="TextBox 5"/>
          <p:cNvSpPr/>
          <p:nvPr/>
        </p:nvSpPr>
        <p:spPr>
          <a:xfrm>
            <a:off x="906480" y="1793880"/>
            <a:ext cx="16371720" cy="6335640"/>
          </a:xfrm>
          <a:prstGeom prst="rect">
            <a:avLst/>
          </a:prstGeom>
          <a:noFill/>
          <a:ln w="0">
            <a:noFill/>
          </a:ln>
        </p:spPr>
        <p:style>
          <a:lnRef idx="0"/>
          <a:fillRef idx="0"/>
          <a:effectRef idx="0"/>
          <a:fontRef idx="minor"/>
        </p:style>
        <p:txBody>
          <a:bodyPr lIns="0" rIns="0" tIns="0" bIns="0" anchor="t">
            <a:spAutoFit/>
          </a:bodyPr>
          <a:p>
            <a:pPr>
              <a:lnSpc>
                <a:spcPts val="4535"/>
              </a:lnSpc>
              <a:buNone/>
            </a:pPr>
            <a:r>
              <a:rPr b="0" lang="en-US" sz="4200" spc="-1" strike="noStrike">
                <a:solidFill>
                  <a:srgbClr val="4a3a1c"/>
                </a:solidFill>
                <a:latin typeface="Gill Sans Light"/>
                <a:ea typeface="Gill Sans Light"/>
              </a:rPr>
              <a:t>In most circumstances, a </a:t>
            </a:r>
            <a:r>
              <a:rPr b="1" lang="en-US" sz="4200" spc="-1" strike="noStrike">
                <a:solidFill>
                  <a:srgbClr val="4a3a1c"/>
                </a:solidFill>
                <a:latin typeface="Gill Sans Bold"/>
                <a:ea typeface="Gill Sans Bold"/>
              </a:rPr>
              <a:t>farmer's decision</a:t>
            </a:r>
            <a:r>
              <a:rPr b="0" lang="en-US" sz="4200" spc="-1" strike="noStrike">
                <a:solidFill>
                  <a:srgbClr val="4a3a1c"/>
                </a:solidFill>
                <a:latin typeface="Gill Sans Light"/>
                <a:ea typeface="Gill Sans Light"/>
              </a:rPr>
              <a:t> on which crop to cultivate is </a:t>
            </a:r>
            <a:r>
              <a:rPr b="1" lang="en-US" sz="4200" spc="-1" strike="noStrike">
                <a:solidFill>
                  <a:srgbClr val="4a3a1c"/>
                </a:solidFill>
                <a:latin typeface="Gill Sans Bold"/>
                <a:ea typeface="Gill Sans Bold"/>
              </a:rPr>
              <a:t>impacted by</a:t>
            </a:r>
            <a:r>
              <a:rPr b="0" lang="en-US" sz="4200" spc="-1" strike="noStrike">
                <a:solidFill>
                  <a:srgbClr val="4a3a1c"/>
                </a:solidFill>
                <a:latin typeface="Gill Sans Light"/>
                <a:ea typeface="Gill Sans Light"/>
              </a:rPr>
              <a:t> his </a:t>
            </a:r>
            <a:r>
              <a:rPr b="1" lang="en-US" sz="4200" spc="-1" strike="noStrike">
                <a:solidFill>
                  <a:srgbClr val="4a3a1c"/>
                </a:solidFill>
                <a:latin typeface="Gill Sans Bold"/>
                <a:ea typeface="Gill Sans Bold"/>
              </a:rPr>
              <a:t>intuition</a:t>
            </a:r>
            <a:r>
              <a:rPr b="0" lang="en-US" sz="4200" spc="-1" strike="noStrike">
                <a:solidFill>
                  <a:srgbClr val="4a3a1c"/>
                </a:solidFill>
                <a:latin typeface="Gill Sans Light"/>
                <a:ea typeface="Gill Sans Light"/>
              </a:rPr>
              <a:t> as well as </a:t>
            </a:r>
            <a:r>
              <a:rPr b="1" lang="en-US" sz="4200" spc="-1" strike="noStrike">
                <a:solidFill>
                  <a:srgbClr val="4a3a1c"/>
                </a:solidFill>
                <a:latin typeface="Gill Sans Bold"/>
                <a:ea typeface="Gill Sans Bold"/>
              </a:rPr>
              <a:t>other irrelevant aspects</a:t>
            </a:r>
            <a:r>
              <a:rPr b="0" lang="en-US" sz="4200" spc="-1" strike="noStrike">
                <a:solidFill>
                  <a:srgbClr val="4a3a1c"/>
                </a:solidFill>
                <a:latin typeface="Gill Sans Light"/>
                <a:ea typeface="Gill Sans Light"/>
              </a:rPr>
              <a:t> such as </a:t>
            </a:r>
            <a:r>
              <a:rPr b="1" lang="en-US" sz="4200" spc="-1" strike="noStrike">
                <a:solidFill>
                  <a:srgbClr val="4a3a1c"/>
                </a:solidFill>
                <a:latin typeface="Gill Sans Bold"/>
                <a:ea typeface="Gill Sans Bold"/>
              </a:rPr>
              <a:t>generating fast profits</a:t>
            </a:r>
            <a:r>
              <a:rPr b="0" lang="en-US" sz="4200" spc="-1" strike="noStrike">
                <a:solidFill>
                  <a:srgbClr val="4a3a1c"/>
                </a:solidFill>
                <a:latin typeface="Gill Sans Light"/>
                <a:ea typeface="Gill Sans Light"/>
              </a:rPr>
              <a:t>, being </a:t>
            </a:r>
            <a:r>
              <a:rPr b="1" lang="en-US" sz="4200" spc="-1" strike="noStrike">
                <a:solidFill>
                  <a:srgbClr val="4a3a1c"/>
                </a:solidFill>
                <a:latin typeface="Gill Sans Bold"/>
                <a:ea typeface="Gill Sans Bold"/>
              </a:rPr>
              <a:t>oblivious of market demand</a:t>
            </a:r>
            <a:r>
              <a:rPr b="0" lang="en-US" sz="4200" spc="-1" strike="noStrike">
                <a:solidFill>
                  <a:srgbClr val="4a3a1c"/>
                </a:solidFill>
                <a:latin typeface="Gill Sans Light"/>
                <a:ea typeface="Gill Sans Light"/>
              </a:rPr>
              <a:t>, </a:t>
            </a:r>
            <a:r>
              <a:rPr b="1" lang="en-US" sz="4200" spc="-1" strike="noStrike">
                <a:solidFill>
                  <a:srgbClr val="4a3a1c"/>
                </a:solidFill>
                <a:latin typeface="Gill Sans Bold"/>
                <a:ea typeface="Gill Sans Bold"/>
              </a:rPr>
              <a:t>overestimating the potential of a soil</a:t>
            </a:r>
            <a:r>
              <a:rPr b="0" lang="en-US" sz="4200" spc="-1" strike="noStrike">
                <a:solidFill>
                  <a:srgbClr val="4a3a1c"/>
                </a:solidFill>
                <a:latin typeface="Gill Sans Light"/>
                <a:ea typeface="Gill Sans Light"/>
              </a:rPr>
              <a:t>, and so on. </a:t>
            </a:r>
            <a:endParaRPr b="0" lang="en-IN" sz="4200" spc="-1" strike="noStrike">
              <a:latin typeface="Arial"/>
            </a:endParaRPr>
          </a:p>
          <a:p>
            <a:pPr>
              <a:lnSpc>
                <a:spcPts val="4535"/>
              </a:lnSpc>
              <a:buNone/>
            </a:pPr>
            <a:endParaRPr b="0" lang="en-IN" sz="1800" spc="-1" strike="noStrike">
              <a:latin typeface="Arial"/>
            </a:endParaRPr>
          </a:p>
          <a:p>
            <a:pPr>
              <a:lnSpc>
                <a:spcPts val="4535"/>
              </a:lnSpc>
              <a:buNone/>
            </a:pPr>
            <a:r>
              <a:rPr b="0" lang="en-US" sz="4200" spc="-1" strike="noStrike">
                <a:solidFill>
                  <a:srgbClr val="4a3a1c"/>
                </a:solidFill>
                <a:latin typeface="Gill Sans Light"/>
                <a:ea typeface="Gill Sans Light"/>
              </a:rPr>
              <a:t>The farmer's unwise decision could put his family's financial status under severe strain. Perhaps this will lead to debt, which is one of the numerous contributing factors to the </a:t>
            </a:r>
            <a:r>
              <a:rPr b="1" lang="en-US" sz="4200" spc="-1" strike="noStrike">
                <a:solidFill>
                  <a:srgbClr val="4a3a1c"/>
                </a:solidFill>
                <a:latin typeface="Gill Sans Bold"/>
                <a:ea typeface="Gill Sans Bold"/>
              </a:rPr>
              <a:t>significant number of farmer suicides</a:t>
            </a:r>
            <a:r>
              <a:rPr b="0" lang="en-US" sz="4200" spc="-1" strike="noStrike">
                <a:solidFill>
                  <a:srgbClr val="4a3a1c"/>
                </a:solidFill>
                <a:latin typeface="Gill Sans Light"/>
                <a:ea typeface="Gill Sans Light"/>
              </a:rPr>
              <a:t> and </a:t>
            </a:r>
            <a:r>
              <a:rPr b="1" lang="en-US" sz="4200" spc="-1" strike="noStrike">
                <a:solidFill>
                  <a:srgbClr val="4a3a1c"/>
                </a:solidFill>
                <a:latin typeface="Gill Sans Bold"/>
                <a:ea typeface="Gill Sans Bold"/>
              </a:rPr>
              <a:t>decline in the number of farmers</a:t>
            </a:r>
            <a:endParaRPr b="0" lang="en-IN" sz="4200" spc="-1" strike="noStrike">
              <a:latin typeface="Arial"/>
            </a:endParaRPr>
          </a:p>
        </p:txBody>
      </p:sp>
      <p:grpSp>
        <p:nvGrpSpPr>
          <p:cNvPr id="113" name="Group 6"/>
          <p:cNvGrpSpPr/>
          <p:nvPr/>
        </p:nvGrpSpPr>
        <p:grpSpPr>
          <a:xfrm>
            <a:off x="13812120" y="9506160"/>
            <a:ext cx="4109040" cy="570600"/>
            <a:chOff x="13812120" y="9506160"/>
            <a:chExt cx="4109040" cy="570600"/>
          </a:xfrm>
        </p:grpSpPr>
        <p:sp>
          <p:nvSpPr>
            <p:cNvPr id="114" name="Freeform 7"/>
            <p:cNvSpPr/>
            <p:nvPr/>
          </p:nvSpPr>
          <p:spPr>
            <a:xfrm>
              <a:off x="13812120" y="9534960"/>
              <a:ext cx="4109040" cy="541800"/>
            </a:xfrm>
            <a:custGeom>
              <a:avLst/>
              <a:gdLst/>
              <a:ahLst/>
              <a:rect l="l" t="t" r="r" b="b"/>
              <a:pathLst>
                <a:path w="5484960" h="728640">
                  <a:moveTo>
                    <a:pt x="0" y="0"/>
                  </a:moveTo>
                  <a:lnTo>
                    <a:pt x="5484960" y="0"/>
                  </a:lnTo>
                  <a:lnTo>
                    <a:pt x="5484960" y="728640"/>
                  </a:lnTo>
                  <a:lnTo>
                    <a:pt x="0" y="728640"/>
                  </a:lnTo>
                  <a:close/>
                </a:path>
              </a:pathLst>
            </a:custGeom>
            <a:noFill/>
            <a:ln w="0">
              <a:noFill/>
            </a:ln>
          </p:spPr>
          <p:style>
            <a:lnRef idx="0"/>
            <a:fillRef idx="0"/>
            <a:effectRef idx="0"/>
            <a:fontRef idx="minor"/>
          </p:style>
        </p:sp>
        <p:sp>
          <p:nvSpPr>
            <p:cNvPr id="115" name="TextBox 8"/>
            <p:cNvSpPr/>
            <p:nvPr/>
          </p:nvSpPr>
          <p:spPr>
            <a:xfrm>
              <a:off x="13812120" y="9506160"/>
              <a:ext cx="4109040" cy="570240"/>
            </a:xfrm>
            <a:prstGeom prst="rect">
              <a:avLst/>
            </a:prstGeom>
            <a:noFill/>
            <a:ln w="0">
              <a:noFill/>
            </a:ln>
          </p:spPr>
          <p:style>
            <a:lnRef idx="0"/>
            <a:fillRef idx="0"/>
            <a:effectRef idx="0"/>
            <a:fontRef idx="minor"/>
          </p:style>
          <p:txBody>
            <a:bodyPr lIns="0" rIns="0" tIns="0" bIns="0" anchor="ctr">
              <a:noAutofit/>
            </a:bodyPr>
            <a:p>
              <a:pPr algn="r">
                <a:lnSpc>
                  <a:spcPts val="2160"/>
                </a:lnSpc>
                <a:buNone/>
              </a:pPr>
              <a:r>
                <a:rPr b="0" lang="en-US" sz="1800" spc="-1" strike="noStrike">
                  <a:solidFill>
                    <a:srgbClr val="000000"/>
                  </a:solidFill>
                  <a:latin typeface="Gill Sans Light"/>
                  <a:ea typeface="Gill Sans Light"/>
                </a:rPr>
                <a:t>6</a:t>
              </a:r>
              <a:endParaRPr b="0" lang="en-IN" sz="1800" spc="-1" strike="noStrike">
                <a:latin typeface="Arial"/>
              </a:endParaRPr>
            </a:p>
          </p:txBody>
        </p:sp>
      </p:grpSp>
    </p:spTree>
  </p:cSld>
  <p:transition>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16" name="Group 19"/>
          <p:cNvGrpSpPr/>
          <p:nvPr/>
        </p:nvGrpSpPr>
        <p:grpSpPr>
          <a:xfrm>
            <a:off x="13812120" y="9506160"/>
            <a:ext cx="4109040" cy="570600"/>
            <a:chOff x="13812120" y="9506160"/>
            <a:chExt cx="4109040" cy="570600"/>
          </a:xfrm>
        </p:grpSpPr>
        <p:sp>
          <p:nvSpPr>
            <p:cNvPr id="117" name="Freeform 20"/>
            <p:cNvSpPr/>
            <p:nvPr/>
          </p:nvSpPr>
          <p:spPr>
            <a:xfrm>
              <a:off x="13812120" y="9534960"/>
              <a:ext cx="4109040" cy="541800"/>
            </a:xfrm>
            <a:custGeom>
              <a:avLst/>
              <a:gdLst/>
              <a:ahLst/>
              <a:rect l="l" t="t" r="r" b="b"/>
              <a:pathLst>
                <a:path w="5484960" h="728640">
                  <a:moveTo>
                    <a:pt x="0" y="0"/>
                  </a:moveTo>
                  <a:lnTo>
                    <a:pt x="5484960" y="0"/>
                  </a:lnTo>
                  <a:lnTo>
                    <a:pt x="5484960" y="728640"/>
                  </a:lnTo>
                  <a:lnTo>
                    <a:pt x="0" y="728640"/>
                  </a:lnTo>
                  <a:close/>
                </a:path>
              </a:pathLst>
            </a:custGeom>
            <a:noFill/>
            <a:ln w="0">
              <a:noFill/>
            </a:ln>
          </p:spPr>
          <p:style>
            <a:lnRef idx="0"/>
            <a:fillRef idx="0"/>
            <a:effectRef idx="0"/>
            <a:fontRef idx="minor"/>
          </p:style>
        </p:sp>
        <p:sp>
          <p:nvSpPr>
            <p:cNvPr id="118" name="TextBox 1"/>
            <p:cNvSpPr/>
            <p:nvPr/>
          </p:nvSpPr>
          <p:spPr>
            <a:xfrm>
              <a:off x="13812120" y="9506160"/>
              <a:ext cx="4109040" cy="570240"/>
            </a:xfrm>
            <a:prstGeom prst="rect">
              <a:avLst/>
            </a:prstGeom>
            <a:noFill/>
            <a:ln w="0">
              <a:noFill/>
            </a:ln>
          </p:spPr>
          <p:style>
            <a:lnRef idx="0"/>
            <a:fillRef idx="0"/>
            <a:effectRef idx="0"/>
            <a:fontRef idx="minor"/>
          </p:style>
          <p:txBody>
            <a:bodyPr lIns="0" rIns="0" tIns="0" bIns="0" anchor="ctr">
              <a:noAutofit/>
            </a:bodyPr>
            <a:p>
              <a:pPr algn="r">
                <a:lnSpc>
                  <a:spcPts val="2160"/>
                </a:lnSpc>
                <a:buNone/>
              </a:pPr>
              <a:r>
                <a:rPr b="0" lang="en-US" sz="1800" spc="-1" strike="noStrike">
                  <a:solidFill>
                    <a:srgbClr val="000000"/>
                  </a:solidFill>
                  <a:latin typeface="Gill Sans Light"/>
                  <a:ea typeface="Gill Sans Light"/>
                </a:rPr>
                <a:t>8</a:t>
              </a:r>
              <a:endParaRPr b="0" lang="en-IN" sz="1800" spc="-1" strike="noStrike">
                <a:latin typeface="Arial"/>
              </a:endParaRPr>
            </a:p>
          </p:txBody>
        </p:sp>
      </p:grpSp>
      <p:sp>
        <p:nvSpPr>
          <p:cNvPr id="119" name="TextBox 2"/>
          <p:cNvSpPr/>
          <p:nvPr/>
        </p:nvSpPr>
        <p:spPr>
          <a:xfrm>
            <a:off x="1135080" y="615240"/>
            <a:ext cx="16241040" cy="8576640"/>
          </a:xfrm>
          <a:prstGeom prst="rect">
            <a:avLst/>
          </a:prstGeom>
          <a:noFill/>
          <a:ln w="0">
            <a:noFill/>
          </a:ln>
        </p:spPr>
        <p:style>
          <a:lnRef idx="0"/>
          <a:fillRef idx="0"/>
          <a:effectRef idx="0"/>
          <a:fontRef idx="minor"/>
        </p:style>
        <p:txBody>
          <a:bodyPr lIns="0" rIns="0" tIns="0" bIns="0" anchor="t">
            <a:spAutoFit/>
          </a:bodyPr>
          <a:p>
            <a:pPr>
              <a:lnSpc>
                <a:spcPts val="2701"/>
              </a:lnSpc>
              <a:buNone/>
            </a:pPr>
            <a:r>
              <a:rPr b="1" lang="en-US" sz="2250" spc="-1" strike="noStrike">
                <a:solidFill>
                  <a:srgbClr val="000000"/>
                </a:solidFill>
                <a:latin typeface="Gill Sans Bold"/>
                <a:ea typeface="Gill Sans Bold"/>
              </a:rPr>
              <a:t>About DataSets:</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The project uses three datasets to build an Integrated Multi-Model System for crop recommendation, yield prediction, and fertilizer suggestion. Each dataset provides specific information required by the respective models.</a:t>
            </a:r>
            <a:endParaRPr b="0" lang="en-IN" sz="2250" spc="-1" strike="noStrike">
              <a:latin typeface="Arial"/>
            </a:endParaRPr>
          </a:p>
          <a:p>
            <a:pPr>
              <a:lnSpc>
                <a:spcPts val="2701"/>
              </a:lnSpc>
              <a:buNone/>
            </a:pPr>
            <a:endParaRPr b="0" lang="en-IN" sz="1800" spc="-1" strike="noStrike">
              <a:latin typeface="Arial"/>
            </a:endParaRPr>
          </a:p>
          <a:p>
            <a:pPr>
              <a:lnSpc>
                <a:spcPts val="2701"/>
              </a:lnSpc>
              <a:buNone/>
            </a:pPr>
            <a:r>
              <a:rPr b="1" lang="en-US" sz="2250" spc="-1" strike="noStrike">
                <a:solidFill>
                  <a:srgbClr val="000000"/>
                </a:solidFill>
                <a:latin typeface="Gill Sans Bold"/>
                <a:ea typeface="Gill Sans Bold"/>
              </a:rPr>
              <a:t> </a:t>
            </a:r>
            <a:r>
              <a:rPr b="1" lang="en-US" sz="2250" spc="-1" strike="noStrike">
                <a:solidFill>
                  <a:srgbClr val="000000"/>
                </a:solidFill>
                <a:latin typeface="Gill Sans Bold"/>
                <a:ea typeface="Gill Sans Bold"/>
              </a:rPr>
              <a:t>Crop Recommendation Dataset</a:t>
            </a:r>
            <a:r>
              <a:rPr b="0" lang="en-US" sz="2250" spc="-1" strike="noStrike">
                <a:solidFill>
                  <a:srgbClr val="000000"/>
                </a:solidFill>
                <a:latin typeface="Gill Sans Light"/>
                <a:ea typeface="Gill Sans Light"/>
              </a:rPr>
              <a:t> : </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 </a:t>
            </a:r>
            <a:r>
              <a:rPr b="0" lang="en-US" sz="2250" spc="-1" strike="noStrike">
                <a:solidFill>
                  <a:srgbClr val="000000"/>
                </a:solidFill>
                <a:latin typeface="Gill Sans Light"/>
                <a:ea typeface="Gill Sans Light"/>
              </a:rPr>
              <a:t>Contains soil nutrient (N, P, K), weather (temperature, humidity, rainfall), and soil pH data.</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 </a:t>
            </a:r>
            <a:r>
              <a:rPr b="0" lang="en-US" sz="2250" spc="-1" strike="noStrike">
                <a:solidFill>
                  <a:srgbClr val="000000"/>
                </a:solidFill>
                <a:latin typeface="Gill Sans Light"/>
                <a:ea typeface="Gill Sans Light"/>
              </a:rPr>
              <a:t>Target column is the crop type to predict the most suitable crop for given soil and weather conditions.</a:t>
            </a:r>
            <a:endParaRPr b="0" lang="en-IN" sz="2250" spc="-1" strike="noStrike">
              <a:latin typeface="Arial"/>
            </a:endParaRPr>
          </a:p>
          <a:p>
            <a:pPr>
              <a:lnSpc>
                <a:spcPts val="2701"/>
              </a:lnSpc>
              <a:buNone/>
            </a:pPr>
            <a:endParaRPr b="0" lang="en-IN" sz="2250" spc="-1" strike="noStrike">
              <a:latin typeface="Arial"/>
            </a:endParaRPr>
          </a:p>
          <a:p>
            <a:pPr>
              <a:lnSpc>
                <a:spcPts val="2701"/>
              </a:lnSpc>
              <a:buNone/>
            </a:pPr>
            <a:r>
              <a:rPr b="1" lang="en-US" sz="2250" spc="-1" strike="noStrike">
                <a:solidFill>
                  <a:srgbClr val="000000"/>
                </a:solidFill>
                <a:latin typeface="Gill Sans Bold"/>
                <a:ea typeface="Gill Sans Bold"/>
              </a:rPr>
              <a:t>Crop Yield / Production Dataset </a:t>
            </a:r>
            <a:r>
              <a:rPr b="0" lang="en-US" sz="2250" spc="-1" strike="noStrike">
                <a:solidFill>
                  <a:srgbClr val="000000"/>
                </a:solidFill>
                <a:latin typeface="Gill Sans Light"/>
                <a:ea typeface="Gill Sans Light"/>
              </a:rPr>
              <a:t> : </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 </a:t>
            </a:r>
            <a:r>
              <a:rPr b="0" lang="en-US" sz="2250" spc="-1" strike="noStrike">
                <a:solidFill>
                  <a:srgbClr val="000000"/>
                </a:solidFill>
                <a:latin typeface="Gill Sans Light"/>
                <a:ea typeface="Gill Sans Light"/>
              </a:rPr>
              <a:t>Contains crop, state, season, and cultivated area.</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 </a:t>
            </a:r>
            <a:r>
              <a:rPr b="0" lang="en-US" sz="2250" spc="-1" strike="noStrike">
                <a:solidFill>
                  <a:srgbClr val="000000"/>
                </a:solidFill>
                <a:latin typeface="Gill Sans Light"/>
                <a:ea typeface="Gill Sans Light"/>
              </a:rPr>
              <a:t>Targets are production (total output) and yield (production per hectare).</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 </a:t>
            </a:r>
            <a:r>
              <a:rPr b="0" lang="en-US" sz="2250" spc="-1" strike="noStrike">
                <a:solidFill>
                  <a:srgbClr val="000000"/>
                </a:solidFill>
                <a:latin typeface="Gill Sans Light"/>
                <a:ea typeface="Gill Sans Light"/>
              </a:rPr>
              <a:t>Used to forecast expected production and yield for a given crop, location, and season.</a:t>
            </a:r>
            <a:endParaRPr b="0" lang="en-IN" sz="2250" spc="-1" strike="noStrike">
              <a:latin typeface="Arial"/>
            </a:endParaRPr>
          </a:p>
          <a:p>
            <a:pPr>
              <a:lnSpc>
                <a:spcPts val="2701"/>
              </a:lnSpc>
              <a:buNone/>
            </a:pPr>
            <a:endParaRPr b="0" lang="en-IN" sz="2250" spc="-1" strike="noStrike">
              <a:latin typeface="Arial"/>
            </a:endParaRPr>
          </a:p>
          <a:p>
            <a:pPr>
              <a:lnSpc>
                <a:spcPts val="2701"/>
              </a:lnSpc>
              <a:buNone/>
            </a:pPr>
            <a:r>
              <a:rPr b="1" lang="en-US" sz="2250" spc="-1" strike="noStrike">
                <a:solidFill>
                  <a:srgbClr val="000000"/>
                </a:solidFill>
                <a:latin typeface="Gill Sans Bold"/>
                <a:ea typeface="Gill Sans Bold"/>
              </a:rPr>
              <a:t>Fertilizer Dataset </a:t>
            </a:r>
            <a:r>
              <a:rPr b="0" lang="en-US" sz="2250" spc="-1" strike="noStrike">
                <a:solidFill>
                  <a:srgbClr val="000000"/>
                </a:solidFill>
                <a:latin typeface="Gill Sans Light"/>
                <a:ea typeface="Gill Sans Light"/>
              </a:rPr>
              <a:t> :</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 </a:t>
            </a:r>
            <a:r>
              <a:rPr b="0" lang="en-US" sz="2250" spc="-1" strike="noStrike">
                <a:solidFill>
                  <a:srgbClr val="000000"/>
                </a:solidFill>
                <a:latin typeface="Gill Sans Light"/>
                <a:ea typeface="Gill Sans Light"/>
              </a:rPr>
              <a:t>Contains fertilizer names and their NPK composition.</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 </a:t>
            </a:r>
            <a:r>
              <a:rPr b="0" lang="en-US" sz="2250" spc="-1" strike="noStrike">
                <a:solidFill>
                  <a:srgbClr val="000000"/>
                </a:solidFill>
                <a:latin typeface="Gill Sans Light"/>
                <a:ea typeface="Gill Sans Light"/>
              </a:rPr>
              <a:t>Used to recommend the best fertilizer for a crop either by crop name or by matching soil NPK requirements</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a:t>
            </a:r>
            <a:endParaRPr b="0" lang="en-IN" sz="2250" spc="-1" strike="noStrike">
              <a:latin typeface="Arial"/>
            </a:endParaRPr>
          </a:p>
          <a:p>
            <a:pPr>
              <a:lnSpc>
                <a:spcPts val="2701"/>
              </a:lnSpc>
              <a:buNone/>
            </a:pPr>
            <a:r>
              <a:rPr b="1" lang="en-US" sz="2250" spc="-1" strike="noStrike">
                <a:solidFill>
                  <a:srgbClr val="000000"/>
                </a:solidFill>
                <a:latin typeface="Gill Sans Bold"/>
                <a:ea typeface="Gill Sans Bold"/>
              </a:rPr>
              <a:t>Data Cleaning &amp; Preparation:</a:t>
            </a:r>
            <a:r>
              <a:rPr b="0" lang="en-US" sz="2250" spc="-1" strike="noStrike">
                <a:solidFill>
                  <a:srgbClr val="000000"/>
                </a:solidFill>
                <a:latin typeface="Gill Sans Light"/>
                <a:ea typeface="Gill Sans Light"/>
              </a:rPr>
              <a:t> : </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 </a:t>
            </a:r>
            <a:r>
              <a:rPr b="0" lang="en-US" sz="2250" spc="-1" strike="noStrike">
                <a:solidFill>
                  <a:srgbClr val="000000"/>
                </a:solidFill>
                <a:latin typeface="Gill Sans Light"/>
                <a:ea typeface="Gill Sans Light"/>
              </a:rPr>
              <a:t>Text columns were cleaned by removing extra spaces and converting to lowercase for consistency.</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 </a:t>
            </a:r>
            <a:r>
              <a:rPr b="0" lang="en-US" sz="2250" spc="-1" strike="noStrike">
                <a:solidFill>
                  <a:srgbClr val="000000"/>
                </a:solidFill>
                <a:latin typeface="Gill Sans Light"/>
                <a:ea typeface="Gill Sans Light"/>
              </a:rPr>
              <a:t>Categorical features were encoded using LabelEncoder so models can process them.</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 </a:t>
            </a:r>
            <a:r>
              <a:rPr b="0" lang="en-US" sz="2250" spc="-1" strike="noStrike">
                <a:solidFill>
                  <a:srgbClr val="000000"/>
                </a:solidFill>
                <a:latin typeface="Gill Sans Light"/>
                <a:ea typeface="Gill Sans Light"/>
              </a:rPr>
              <a:t>This ensures uniformity across datasets and prevents mismatches.</a:t>
            </a:r>
            <a:endParaRPr b="0" lang="en-IN" sz="2250" spc="-1" strike="noStrike">
              <a:latin typeface="Arial"/>
            </a:endParaRPr>
          </a:p>
          <a:p>
            <a:pPr>
              <a:lnSpc>
                <a:spcPts val="2701"/>
              </a:lnSpc>
              <a:buNone/>
            </a:pPr>
            <a:r>
              <a:rPr b="0" lang="en-US" sz="2250" spc="-1" strike="noStrike">
                <a:solidFill>
                  <a:srgbClr val="000000"/>
                </a:solidFill>
                <a:latin typeface="Gill Sans Light"/>
                <a:ea typeface="Gill Sans Light"/>
              </a:rPr>
              <a:t>→ </a:t>
            </a:r>
            <a:r>
              <a:rPr b="0" lang="en-US" sz="2250" spc="-1" strike="noStrike">
                <a:solidFill>
                  <a:srgbClr val="000000"/>
                </a:solidFill>
                <a:latin typeface="Gill Sans Light"/>
                <a:ea typeface="Gill Sans Light"/>
              </a:rPr>
              <a:t>Enables smooth integration of crop, yield, and fertilizer prediction models.</a:t>
            </a:r>
            <a:endParaRPr b="0" lang="en-IN" sz="2250" spc="-1" strike="noStrike">
              <a:latin typeface="Arial"/>
            </a:endParaRPr>
          </a:p>
          <a:p>
            <a:pPr>
              <a:lnSpc>
                <a:spcPts val="2701"/>
              </a:lnSpc>
              <a:buNone/>
            </a:pPr>
            <a:endParaRPr b="0" lang="en-IN" sz="2250" spc="-1" strike="noStrike">
              <a:latin typeface="Arial"/>
            </a:endParaRPr>
          </a:p>
          <a:p>
            <a:pPr marL="606960" indent="-303480">
              <a:lnSpc>
                <a:spcPts val="2701"/>
              </a:lnSpc>
              <a:buNone/>
              <a:tabLst>
                <a:tab algn="l" pos="0"/>
              </a:tabLst>
            </a:pPr>
            <a:endParaRPr b="0" lang="en-IN" sz="1800" spc="-1" strike="noStrike">
              <a:latin typeface="Arial"/>
            </a:endParaRPr>
          </a:p>
        </p:txBody>
      </p:sp>
    </p:spTree>
  </p:cSld>
  <p:transition>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20" name="Group 2"/>
          <p:cNvGrpSpPr/>
          <p:nvPr/>
        </p:nvGrpSpPr>
        <p:grpSpPr>
          <a:xfrm>
            <a:off x="5778360" y="1028880"/>
            <a:ext cx="15105240" cy="1209960"/>
            <a:chOff x="5778360" y="1028880"/>
            <a:chExt cx="15105240" cy="1209960"/>
          </a:xfrm>
        </p:grpSpPr>
        <p:sp>
          <p:nvSpPr>
            <p:cNvPr id="121" name="Freeform 3"/>
            <p:cNvSpPr/>
            <p:nvPr/>
          </p:nvSpPr>
          <p:spPr>
            <a:xfrm>
              <a:off x="5778360" y="1028880"/>
              <a:ext cx="15105240" cy="1209960"/>
            </a:xfrm>
            <a:custGeom>
              <a:avLst/>
              <a:gdLst/>
              <a:ahLst/>
              <a:rect l="l" t="t" r="r" b="b"/>
              <a:pathLst>
                <a:path w="20146321" h="1619280">
                  <a:moveTo>
                    <a:pt x="0" y="0"/>
                  </a:moveTo>
                  <a:lnTo>
                    <a:pt x="20146321" y="0"/>
                  </a:lnTo>
                  <a:lnTo>
                    <a:pt x="20146321" y="1619280"/>
                  </a:lnTo>
                  <a:lnTo>
                    <a:pt x="0" y="1619280"/>
                  </a:lnTo>
                  <a:close/>
                </a:path>
              </a:pathLst>
            </a:custGeom>
            <a:noFill/>
            <a:ln w="0">
              <a:noFill/>
            </a:ln>
          </p:spPr>
          <p:style>
            <a:lnRef idx="0"/>
            <a:fillRef idx="0"/>
            <a:effectRef idx="0"/>
            <a:fontRef idx="minor"/>
          </p:style>
        </p:sp>
        <p:sp>
          <p:nvSpPr>
            <p:cNvPr id="122" name="TextBox 4"/>
            <p:cNvSpPr/>
            <p:nvPr/>
          </p:nvSpPr>
          <p:spPr>
            <a:xfrm>
              <a:off x="5778360" y="1085760"/>
              <a:ext cx="15105240" cy="1152720"/>
            </a:xfrm>
            <a:prstGeom prst="rect">
              <a:avLst/>
            </a:prstGeom>
            <a:noFill/>
            <a:ln w="0">
              <a:noFill/>
            </a:ln>
          </p:spPr>
          <p:style>
            <a:lnRef idx="0"/>
            <a:fillRef idx="0"/>
            <a:effectRef idx="0"/>
            <a:fontRef idx="minor"/>
          </p:style>
          <p:txBody>
            <a:bodyPr lIns="0" rIns="0" tIns="0" bIns="0" anchor="ctr">
              <a:noAutofit/>
            </a:bodyPr>
            <a:p>
              <a:pPr>
                <a:lnSpc>
                  <a:spcPts val="7129"/>
                </a:lnSpc>
                <a:buNone/>
              </a:pPr>
              <a:r>
                <a:rPr b="0" lang="en-US" sz="6600" spc="-1" strike="noStrike">
                  <a:solidFill>
                    <a:srgbClr val="4a3a1c"/>
                  </a:solidFill>
                  <a:latin typeface="Libre Baskerville"/>
                  <a:ea typeface="Libre Baskerville"/>
                </a:rPr>
                <a:t>The Solution</a:t>
              </a:r>
              <a:endParaRPr b="0" lang="en-IN" sz="6600" spc="-1" strike="noStrike">
                <a:latin typeface="Arial"/>
              </a:endParaRPr>
            </a:p>
          </p:txBody>
        </p:sp>
      </p:grpSp>
      <p:sp>
        <p:nvSpPr>
          <p:cNvPr id="123" name="TextBox 5"/>
          <p:cNvSpPr/>
          <p:nvPr/>
        </p:nvSpPr>
        <p:spPr>
          <a:xfrm>
            <a:off x="900000" y="2520000"/>
            <a:ext cx="17254800" cy="6648480"/>
          </a:xfrm>
          <a:prstGeom prst="rect">
            <a:avLst/>
          </a:prstGeom>
          <a:noFill/>
          <a:ln w="0">
            <a:noFill/>
          </a:ln>
        </p:spPr>
        <p:style>
          <a:lnRef idx="0"/>
          <a:fillRef idx="0"/>
          <a:effectRef idx="0"/>
          <a:fontRef idx="minor"/>
        </p:style>
        <p:txBody>
          <a:bodyPr lIns="0" rIns="0" tIns="0" bIns="0" anchor="t">
            <a:spAutoFit/>
          </a:bodyPr>
          <a:p>
            <a:pPr>
              <a:lnSpc>
                <a:spcPts val="4759"/>
              </a:lnSpc>
              <a:buNone/>
            </a:pPr>
            <a:r>
              <a:rPr b="0" lang="en-US" sz="3400" spc="-1" strike="noStrike">
                <a:solidFill>
                  <a:srgbClr val="000000"/>
                </a:solidFill>
                <a:latin typeface="Canva Sans"/>
                <a:ea typeface="Canva Sans"/>
              </a:rPr>
              <a:t>→ </a:t>
            </a:r>
            <a:r>
              <a:rPr b="0" lang="en-US" sz="3400" spc="-1" strike="noStrike">
                <a:solidFill>
                  <a:srgbClr val="000000"/>
                </a:solidFill>
                <a:latin typeface="Canva Sans"/>
                <a:ea typeface="Canva Sans"/>
              </a:rPr>
              <a:t>Develop a smart Crop, Fertilizer, and Yield Prediction System using Machine       Learning.</a:t>
            </a:r>
            <a:endParaRPr b="0" lang="en-IN" sz="3400" spc="-1" strike="noStrike">
              <a:latin typeface="Arial"/>
            </a:endParaRPr>
          </a:p>
          <a:p>
            <a:pPr>
              <a:lnSpc>
                <a:spcPts val="4759"/>
              </a:lnSpc>
              <a:buNone/>
            </a:pPr>
            <a:r>
              <a:rPr b="0" lang="en-US" sz="3400" spc="-1" strike="noStrike">
                <a:solidFill>
                  <a:srgbClr val="000000"/>
                </a:solidFill>
                <a:latin typeface="Canva Sans"/>
                <a:ea typeface="Canva Sans"/>
              </a:rPr>
              <a:t>→ </a:t>
            </a:r>
            <a:r>
              <a:rPr b="0" lang="en-US" sz="3400" spc="-1" strike="noStrike">
                <a:solidFill>
                  <a:srgbClr val="000000"/>
                </a:solidFill>
                <a:latin typeface="Canva Sans"/>
                <a:ea typeface="Canva Sans"/>
              </a:rPr>
              <a:t>Predict the most suitable crop by analyzing soil conditions, temperature,            rainfall, and location(state).</a:t>
            </a:r>
            <a:endParaRPr b="0" lang="en-IN" sz="3400" spc="-1" strike="noStrike">
              <a:latin typeface="Arial"/>
            </a:endParaRPr>
          </a:p>
          <a:p>
            <a:pPr>
              <a:lnSpc>
                <a:spcPts val="4759"/>
              </a:lnSpc>
              <a:buNone/>
            </a:pPr>
            <a:r>
              <a:rPr b="0" lang="en-US" sz="3400" spc="-1" strike="noStrike">
                <a:solidFill>
                  <a:srgbClr val="000000"/>
                </a:solidFill>
                <a:latin typeface="Canva Sans"/>
                <a:ea typeface="Canva Sans"/>
              </a:rPr>
              <a:t>→ </a:t>
            </a:r>
            <a:r>
              <a:rPr b="0" lang="en-US" sz="3400" spc="-1" strike="noStrike">
                <a:solidFill>
                  <a:srgbClr val="000000"/>
                </a:solidFill>
                <a:latin typeface="Canva Sans"/>
                <a:ea typeface="Canva Sans"/>
              </a:rPr>
              <a:t>Recommend the optimal fertilizer type and quantity based on soil nutrient           levels (N, P, K) and crop requirements.</a:t>
            </a:r>
            <a:endParaRPr b="0" lang="en-IN" sz="3400" spc="-1" strike="noStrike">
              <a:latin typeface="Arial"/>
            </a:endParaRPr>
          </a:p>
          <a:p>
            <a:pPr>
              <a:lnSpc>
                <a:spcPts val="4759"/>
              </a:lnSpc>
              <a:buNone/>
            </a:pPr>
            <a:r>
              <a:rPr b="0" lang="en-US" sz="3400" spc="-1" strike="noStrike">
                <a:solidFill>
                  <a:srgbClr val="000000"/>
                </a:solidFill>
                <a:latin typeface="Canva Sans"/>
                <a:ea typeface="Canva Sans"/>
              </a:rPr>
              <a:t>→ </a:t>
            </a:r>
            <a:r>
              <a:rPr b="0" lang="en-US" sz="3400" spc="-1" strike="noStrike">
                <a:solidFill>
                  <a:srgbClr val="000000"/>
                </a:solidFill>
                <a:latin typeface="Canva Sans"/>
                <a:ea typeface="Canva Sans"/>
              </a:rPr>
              <a:t>Estimate expected production and yield using regression-based predictive           models.</a:t>
            </a:r>
            <a:endParaRPr b="0" lang="en-IN" sz="3400" spc="-1" strike="noStrike">
              <a:latin typeface="Arial"/>
            </a:endParaRPr>
          </a:p>
          <a:p>
            <a:pPr>
              <a:lnSpc>
                <a:spcPts val="4759"/>
              </a:lnSpc>
              <a:buNone/>
            </a:pPr>
            <a:r>
              <a:rPr b="0" lang="en-US" sz="3400" spc="-1" strike="noStrike">
                <a:solidFill>
                  <a:srgbClr val="000000"/>
                </a:solidFill>
                <a:latin typeface="Canva Sans"/>
                <a:ea typeface="Canva Sans"/>
              </a:rPr>
              <a:t>→ </a:t>
            </a:r>
            <a:r>
              <a:rPr b="0" lang="en-US" sz="3400" spc="-1" strike="noStrike">
                <a:solidFill>
                  <a:srgbClr val="000000"/>
                </a:solidFill>
                <a:latin typeface="Canva Sans"/>
                <a:ea typeface="Canva Sans"/>
              </a:rPr>
              <a:t>Help farmers make informed decisions, plan efficiently, enhance                         productivity, and promote sustainable farming.   </a:t>
            </a:r>
            <a:endParaRPr b="0" lang="en-IN" sz="3400" spc="-1" strike="noStrike">
              <a:latin typeface="Arial"/>
            </a:endParaRPr>
          </a:p>
          <a:p>
            <a:pPr>
              <a:lnSpc>
                <a:spcPts val="4759"/>
              </a:lnSpc>
              <a:buNone/>
            </a:pPr>
            <a:endParaRPr b="0" lang="en-IN" sz="3400" spc="-1" strike="noStrike">
              <a:latin typeface="Arial"/>
            </a:endParaRPr>
          </a:p>
        </p:txBody>
      </p:sp>
    </p:spTree>
  </p:cSld>
  <p:transition>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24" name="Group 14"/>
          <p:cNvGrpSpPr/>
          <p:nvPr/>
        </p:nvGrpSpPr>
        <p:grpSpPr>
          <a:xfrm>
            <a:off x="5220000" y="1260000"/>
            <a:ext cx="15105240" cy="1209960"/>
            <a:chOff x="5220000" y="1260000"/>
            <a:chExt cx="15105240" cy="1209960"/>
          </a:xfrm>
        </p:grpSpPr>
        <p:sp>
          <p:nvSpPr>
            <p:cNvPr id="125" name="Freeform 15"/>
            <p:cNvSpPr/>
            <p:nvPr/>
          </p:nvSpPr>
          <p:spPr>
            <a:xfrm>
              <a:off x="5220000" y="1260000"/>
              <a:ext cx="15105240" cy="1209960"/>
            </a:xfrm>
            <a:custGeom>
              <a:avLst/>
              <a:gdLst/>
              <a:ahLst/>
              <a:rect l="l" t="t" r="r" b="b"/>
              <a:pathLst>
                <a:path w="20146321" h="1619280">
                  <a:moveTo>
                    <a:pt x="0" y="0"/>
                  </a:moveTo>
                  <a:lnTo>
                    <a:pt x="20146321" y="0"/>
                  </a:lnTo>
                  <a:lnTo>
                    <a:pt x="20146321" y="1619280"/>
                  </a:lnTo>
                  <a:lnTo>
                    <a:pt x="0" y="1619280"/>
                  </a:lnTo>
                  <a:close/>
                </a:path>
              </a:pathLst>
            </a:custGeom>
            <a:noFill/>
            <a:ln w="0">
              <a:noFill/>
            </a:ln>
          </p:spPr>
          <p:style>
            <a:lnRef idx="0"/>
            <a:fillRef idx="0"/>
            <a:effectRef idx="0"/>
            <a:fontRef idx="minor"/>
          </p:style>
        </p:sp>
        <p:sp>
          <p:nvSpPr>
            <p:cNvPr id="126" name="TextBox 16"/>
            <p:cNvSpPr/>
            <p:nvPr/>
          </p:nvSpPr>
          <p:spPr>
            <a:xfrm>
              <a:off x="5220000" y="1316880"/>
              <a:ext cx="15105240" cy="1152720"/>
            </a:xfrm>
            <a:prstGeom prst="rect">
              <a:avLst/>
            </a:prstGeom>
            <a:noFill/>
            <a:ln w="0">
              <a:noFill/>
            </a:ln>
          </p:spPr>
          <p:style>
            <a:lnRef idx="0"/>
            <a:fillRef idx="0"/>
            <a:effectRef idx="0"/>
            <a:fontRef idx="minor"/>
          </p:style>
          <p:txBody>
            <a:bodyPr lIns="0" rIns="0" tIns="0" bIns="0" anchor="ctr">
              <a:noAutofit/>
            </a:bodyPr>
            <a:p>
              <a:pPr>
                <a:lnSpc>
                  <a:spcPts val="7129"/>
                </a:lnSpc>
                <a:buNone/>
              </a:pPr>
              <a:r>
                <a:rPr b="0" lang="en-US" sz="6600" spc="-1" strike="noStrike">
                  <a:solidFill>
                    <a:srgbClr val="4a3a1c"/>
                  </a:solidFill>
                  <a:latin typeface="Libre Baskerville"/>
                  <a:ea typeface="Libre Baskerville"/>
                </a:rPr>
                <a:t>The Model</a:t>
              </a:r>
              <a:endParaRPr b="0" lang="en-IN" sz="6600" spc="-1" strike="noStrike">
                <a:latin typeface="Arial"/>
              </a:endParaRPr>
            </a:p>
          </p:txBody>
        </p:sp>
      </p:grpSp>
      <p:sp>
        <p:nvSpPr>
          <p:cNvPr id="127" name="TextBox 17"/>
          <p:cNvSpPr/>
          <p:nvPr/>
        </p:nvSpPr>
        <p:spPr>
          <a:xfrm>
            <a:off x="1463760" y="3600000"/>
            <a:ext cx="17254800" cy="4230720"/>
          </a:xfrm>
          <a:prstGeom prst="rect">
            <a:avLst/>
          </a:prstGeom>
          <a:noFill/>
          <a:ln w="0">
            <a:noFill/>
          </a:ln>
        </p:spPr>
        <p:style>
          <a:lnRef idx="0"/>
          <a:fillRef idx="0"/>
          <a:effectRef idx="0"/>
          <a:fontRef idx="minor"/>
        </p:style>
        <p:txBody>
          <a:bodyPr lIns="0" rIns="0" tIns="0" bIns="0" anchor="t">
            <a:spAutoFit/>
          </a:bodyPr>
          <a:p>
            <a:pPr>
              <a:lnSpc>
                <a:spcPts val="4759"/>
              </a:lnSpc>
              <a:buNone/>
            </a:pPr>
            <a:r>
              <a:rPr b="0" lang="en-US" sz="3400" spc="-1" strike="noStrike">
                <a:solidFill>
                  <a:srgbClr val="000000"/>
                </a:solidFill>
                <a:latin typeface="Canva Sans"/>
                <a:ea typeface="Canva Sans"/>
              </a:rPr>
              <a:t>→ </a:t>
            </a:r>
            <a:r>
              <a:rPr b="0" lang="en-US" sz="3400" spc="-1" strike="noStrike">
                <a:solidFill>
                  <a:srgbClr val="000000"/>
                </a:solidFill>
                <a:latin typeface="Canva Sans"/>
                <a:ea typeface="Canva Sans"/>
              </a:rPr>
              <a:t>Inputs: Soil (N, P, K, pH), weather, and location data.</a:t>
            </a:r>
            <a:endParaRPr b="0" lang="en-IN" sz="3400" spc="-1" strike="noStrike">
              <a:latin typeface="Arial"/>
            </a:endParaRPr>
          </a:p>
          <a:p>
            <a:pPr>
              <a:lnSpc>
                <a:spcPts val="4759"/>
              </a:lnSpc>
              <a:buNone/>
            </a:pPr>
            <a:r>
              <a:rPr b="0" lang="en-US" sz="3400" spc="-1" strike="noStrike">
                <a:solidFill>
                  <a:srgbClr val="000000"/>
                </a:solidFill>
                <a:latin typeface="Canva Sans"/>
                <a:ea typeface="Canva Sans"/>
              </a:rPr>
              <a:t>→ </a:t>
            </a:r>
            <a:r>
              <a:rPr b="0" lang="en-US" sz="3400" spc="-1" strike="noStrike">
                <a:solidFill>
                  <a:srgbClr val="000000"/>
                </a:solidFill>
                <a:latin typeface="Canva Sans"/>
                <a:ea typeface="Canva Sans"/>
              </a:rPr>
              <a:t>Processing: Data cleaning, normalization, and encoding.</a:t>
            </a:r>
            <a:endParaRPr b="0" lang="en-IN" sz="3400" spc="-1" strike="noStrike">
              <a:latin typeface="Arial"/>
            </a:endParaRPr>
          </a:p>
          <a:p>
            <a:pPr>
              <a:lnSpc>
                <a:spcPts val="4759"/>
              </a:lnSpc>
              <a:buNone/>
            </a:pPr>
            <a:r>
              <a:rPr b="0" lang="en-US" sz="3400" spc="-1" strike="noStrike">
                <a:solidFill>
                  <a:srgbClr val="000000"/>
                </a:solidFill>
                <a:latin typeface="Canva Sans"/>
                <a:ea typeface="Canva Sans"/>
              </a:rPr>
              <a:t>→ </a:t>
            </a:r>
            <a:r>
              <a:rPr b="0" lang="en-US" sz="3400" spc="-1" strike="noStrike">
                <a:solidFill>
                  <a:srgbClr val="000000"/>
                </a:solidFill>
                <a:latin typeface="Canva Sans"/>
                <a:ea typeface="Canva Sans"/>
              </a:rPr>
              <a:t>Crop Prediction: Classification models (Random Forest, Decision Tree). </a:t>
            </a:r>
            <a:endParaRPr b="0" lang="en-IN" sz="3400" spc="-1" strike="noStrike">
              <a:latin typeface="Arial"/>
            </a:endParaRPr>
          </a:p>
          <a:p>
            <a:pPr>
              <a:lnSpc>
                <a:spcPts val="4759"/>
              </a:lnSpc>
              <a:buNone/>
            </a:pPr>
            <a:r>
              <a:rPr b="0" lang="en-US" sz="3400" spc="-1" strike="noStrike">
                <a:solidFill>
                  <a:srgbClr val="000000"/>
                </a:solidFill>
                <a:latin typeface="Canva Sans"/>
                <a:ea typeface="Canva Sans"/>
              </a:rPr>
              <a:t>→ </a:t>
            </a:r>
            <a:r>
              <a:rPr b="0" lang="en-US" sz="3400" spc="-1" strike="noStrike">
                <a:solidFill>
                  <a:srgbClr val="000000"/>
                </a:solidFill>
                <a:latin typeface="Canva Sans"/>
                <a:ea typeface="Canva Sans"/>
              </a:rPr>
              <a:t>Fertilizer Recommendation: Based on soil nutrients and crop needs.</a:t>
            </a:r>
            <a:endParaRPr b="0" lang="en-IN" sz="3400" spc="-1" strike="noStrike">
              <a:latin typeface="Arial"/>
            </a:endParaRPr>
          </a:p>
          <a:p>
            <a:pPr>
              <a:lnSpc>
                <a:spcPts val="4759"/>
              </a:lnSpc>
              <a:buNone/>
            </a:pPr>
            <a:r>
              <a:rPr b="0" lang="en-US" sz="3400" spc="-1" strike="noStrike">
                <a:solidFill>
                  <a:srgbClr val="000000"/>
                </a:solidFill>
                <a:latin typeface="Canva Sans"/>
                <a:ea typeface="Canva Sans"/>
              </a:rPr>
              <a:t>→ </a:t>
            </a:r>
            <a:r>
              <a:rPr b="0" lang="en-US" sz="3400" spc="-1" strike="noStrike">
                <a:solidFill>
                  <a:srgbClr val="000000"/>
                </a:solidFill>
                <a:latin typeface="Canva Sans"/>
                <a:ea typeface="Canva Sans"/>
              </a:rPr>
              <a:t>Yield Prediction: Regression models to estimate production.</a:t>
            </a:r>
            <a:endParaRPr b="0" lang="en-IN" sz="3400" spc="-1" strike="noStrike">
              <a:latin typeface="Arial"/>
            </a:endParaRPr>
          </a:p>
          <a:p>
            <a:pPr>
              <a:lnSpc>
                <a:spcPts val="4759"/>
              </a:lnSpc>
              <a:buNone/>
            </a:pPr>
            <a:r>
              <a:rPr b="0" lang="en-US" sz="3400" spc="-1" strike="noStrike">
                <a:solidFill>
                  <a:srgbClr val="000000"/>
                </a:solidFill>
                <a:latin typeface="Canva Sans"/>
                <a:ea typeface="Canva Sans"/>
              </a:rPr>
              <a:t>→ </a:t>
            </a:r>
            <a:r>
              <a:rPr b="0" lang="en-US" sz="3400" spc="-1" strike="noStrike">
                <a:solidFill>
                  <a:srgbClr val="000000"/>
                </a:solidFill>
                <a:latin typeface="Canva Sans"/>
                <a:ea typeface="Canva Sans"/>
              </a:rPr>
              <a:t>Output: Recommended crop, fertilizer, and expected yield.   </a:t>
            </a:r>
            <a:endParaRPr b="0" lang="en-IN" sz="3400" spc="-1" strike="noStrike">
              <a:latin typeface="Arial"/>
            </a:endParaRPr>
          </a:p>
          <a:p>
            <a:pPr>
              <a:lnSpc>
                <a:spcPts val="4759"/>
              </a:lnSpc>
              <a:buNone/>
            </a:pPr>
            <a:endParaRPr b="0" lang="en-IN" sz="3400" spc="-1" strike="noStrike">
              <a:latin typeface="Arial"/>
            </a:endParaRPr>
          </a:p>
        </p:txBody>
      </p:sp>
    </p:spTree>
  </p:cSld>
  <p:transition>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ad8d6"/>
        </a:solidFill>
      </p:bgPr>
    </p:bg>
    <p:spTree>
      <p:nvGrpSpPr>
        <p:cNvPr id="1" name=""/>
        <p:cNvGrpSpPr/>
        <p:nvPr/>
      </p:nvGrpSpPr>
      <p:grpSpPr>
        <a:xfrm>
          <a:off x="0" y="0"/>
          <a:ext cx="0" cy="0"/>
          <a:chOff x="0" y="0"/>
          <a:chExt cx="0" cy="0"/>
        </a:xfrm>
      </p:grpSpPr>
      <p:grpSp>
        <p:nvGrpSpPr>
          <p:cNvPr id="128" name="Group 2"/>
          <p:cNvGrpSpPr/>
          <p:nvPr/>
        </p:nvGrpSpPr>
        <p:grpSpPr>
          <a:xfrm>
            <a:off x="13812120" y="9506160"/>
            <a:ext cx="4109040" cy="570600"/>
            <a:chOff x="13812120" y="9506160"/>
            <a:chExt cx="4109040" cy="570600"/>
          </a:xfrm>
        </p:grpSpPr>
        <p:sp>
          <p:nvSpPr>
            <p:cNvPr id="129" name="Freeform 3"/>
            <p:cNvSpPr/>
            <p:nvPr/>
          </p:nvSpPr>
          <p:spPr>
            <a:xfrm>
              <a:off x="13812120" y="9534960"/>
              <a:ext cx="4109040" cy="541800"/>
            </a:xfrm>
            <a:custGeom>
              <a:avLst/>
              <a:gdLst/>
              <a:ahLst/>
              <a:rect l="l" t="t" r="r" b="b"/>
              <a:pathLst>
                <a:path w="5484960" h="728640">
                  <a:moveTo>
                    <a:pt x="0" y="0"/>
                  </a:moveTo>
                  <a:lnTo>
                    <a:pt x="5484960" y="0"/>
                  </a:lnTo>
                  <a:lnTo>
                    <a:pt x="5484960" y="728640"/>
                  </a:lnTo>
                  <a:lnTo>
                    <a:pt x="0" y="728640"/>
                  </a:lnTo>
                  <a:close/>
                </a:path>
              </a:pathLst>
            </a:custGeom>
            <a:noFill/>
            <a:ln w="0">
              <a:noFill/>
            </a:ln>
          </p:spPr>
          <p:style>
            <a:lnRef idx="0"/>
            <a:fillRef idx="0"/>
            <a:effectRef idx="0"/>
            <a:fontRef idx="minor"/>
          </p:style>
        </p:sp>
        <p:sp>
          <p:nvSpPr>
            <p:cNvPr id="130" name="TextBox 4"/>
            <p:cNvSpPr/>
            <p:nvPr/>
          </p:nvSpPr>
          <p:spPr>
            <a:xfrm>
              <a:off x="13812120" y="9506160"/>
              <a:ext cx="4109040" cy="570240"/>
            </a:xfrm>
            <a:prstGeom prst="rect">
              <a:avLst/>
            </a:prstGeom>
            <a:noFill/>
            <a:ln w="0">
              <a:noFill/>
            </a:ln>
          </p:spPr>
          <p:style>
            <a:lnRef idx="0"/>
            <a:fillRef idx="0"/>
            <a:effectRef idx="0"/>
            <a:fontRef idx="minor"/>
          </p:style>
          <p:txBody>
            <a:bodyPr lIns="0" rIns="0" tIns="0" bIns="0" anchor="ctr">
              <a:noAutofit/>
            </a:bodyPr>
            <a:p>
              <a:pPr algn="r">
                <a:lnSpc>
                  <a:spcPts val="2160"/>
                </a:lnSpc>
                <a:buNone/>
              </a:pPr>
              <a:r>
                <a:rPr b="0" lang="en-US" sz="1800" spc="-1" strike="noStrike">
                  <a:solidFill>
                    <a:srgbClr val="000000"/>
                  </a:solidFill>
                  <a:latin typeface="Gill Sans Light"/>
                  <a:ea typeface="Gill Sans Light"/>
                </a:rPr>
                <a:t>8</a:t>
              </a:r>
              <a:endParaRPr b="0" lang="en-IN" sz="1800" spc="-1" strike="noStrike">
                <a:latin typeface="Arial"/>
              </a:endParaRPr>
            </a:p>
          </p:txBody>
        </p:sp>
      </p:grpSp>
      <p:sp>
        <p:nvSpPr>
          <p:cNvPr id="131" name="Freeform 5"/>
          <p:cNvSpPr/>
          <p:nvPr/>
        </p:nvSpPr>
        <p:spPr>
          <a:xfrm>
            <a:off x="6278400" y="1578600"/>
            <a:ext cx="5403600" cy="8224920"/>
          </a:xfrm>
          <a:custGeom>
            <a:avLst/>
            <a:gdLst/>
            <a:ahLst/>
            <a:rect l="l" t="t" r="r" b="b"/>
            <a:pathLst>
              <a:path w="5408323" h="8229600">
                <a:moveTo>
                  <a:pt x="0" y="0"/>
                </a:moveTo>
                <a:lnTo>
                  <a:pt x="5408323" y="0"/>
                </a:lnTo>
                <a:lnTo>
                  <a:pt x="5408323" y="8229600"/>
                </a:lnTo>
                <a:lnTo>
                  <a:pt x="0" y="8229600"/>
                </a:lnTo>
                <a:lnTo>
                  <a:pt x="0" y="0"/>
                </a:lnTo>
                <a:close/>
              </a:path>
            </a:pathLst>
          </a:custGeom>
          <a:blipFill rotWithShape="0">
            <a:blip r:embed="rId1"/>
            <a:srcRect/>
            <a:stretch/>
          </a:blipFill>
          <a:ln w="0">
            <a:noFill/>
          </a:ln>
        </p:spPr>
        <p:style>
          <a:lnRef idx="0"/>
          <a:fillRef idx="0"/>
          <a:effectRef idx="0"/>
          <a:fontRef idx="minor"/>
        </p:style>
      </p:sp>
      <p:grpSp>
        <p:nvGrpSpPr>
          <p:cNvPr id="132" name="Group 6"/>
          <p:cNvGrpSpPr/>
          <p:nvPr/>
        </p:nvGrpSpPr>
        <p:grpSpPr>
          <a:xfrm>
            <a:off x="1096200" y="-265320"/>
            <a:ext cx="15767640" cy="1983240"/>
            <a:chOff x="1096200" y="-265320"/>
            <a:chExt cx="15767640" cy="1983240"/>
          </a:xfrm>
        </p:grpSpPr>
        <p:sp>
          <p:nvSpPr>
            <p:cNvPr id="133" name="Freeform 7"/>
            <p:cNvSpPr/>
            <p:nvPr/>
          </p:nvSpPr>
          <p:spPr>
            <a:xfrm>
              <a:off x="1096200" y="-265320"/>
              <a:ext cx="15767640" cy="1983240"/>
            </a:xfrm>
            <a:custGeom>
              <a:avLst/>
              <a:gdLst/>
              <a:ahLst/>
              <a:rect l="l" t="t" r="r" b="b"/>
              <a:pathLst>
                <a:path w="21029760" h="2650320">
                  <a:moveTo>
                    <a:pt x="0" y="0"/>
                  </a:moveTo>
                  <a:lnTo>
                    <a:pt x="21029760" y="0"/>
                  </a:lnTo>
                  <a:lnTo>
                    <a:pt x="21029760" y="2650320"/>
                  </a:lnTo>
                  <a:lnTo>
                    <a:pt x="0" y="2650320"/>
                  </a:lnTo>
                  <a:close/>
                </a:path>
              </a:pathLst>
            </a:custGeom>
            <a:noFill/>
            <a:ln w="0">
              <a:noFill/>
            </a:ln>
          </p:spPr>
          <p:style>
            <a:lnRef idx="0"/>
            <a:fillRef idx="0"/>
            <a:effectRef idx="0"/>
            <a:fontRef idx="minor"/>
          </p:style>
        </p:sp>
        <p:sp>
          <p:nvSpPr>
            <p:cNvPr id="134" name="TextBox 8"/>
            <p:cNvSpPr/>
            <p:nvPr/>
          </p:nvSpPr>
          <p:spPr>
            <a:xfrm>
              <a:off x="1096200" y="-208080"/>
              <a:ext cx="15767640" cy="1926000"/>
            </a:xfrm>
            <a:prstGeom prst="rect">
              <a:avLst/>
            </a:prstGeom>
            <a:noFill/>
            <a:ln w="0">
              <a:noFill/>
            </a:ln>
          </p:spPr>
          <p:style>
            <a:lnRef idx="0"/>
            <a:fillRef idx="0"/>
            <a:effectRef idx="0"/>
            <a:fontRef idx="minor"/>
          </p:style>
          <p:txBody>
            <a:bodyPr lIns="0" rIns="0" tIns="0" bIns="0" anchor="ctr">
              <a:noAutofit/>
            </a:bodyPr>
            <a:p>
              <a:pPr algn="ctr">
                <a:lnSpc>
                  <a:spcPts val="7129"/>
                </a:lnSpc>
                <a:buNone/>
              </a:pPr>
              <a:r>
                <a:rPr b="0" lang="en-US" sz="6600" spc="-1" strike="noStrike">
                  <a:solidFill>
                    <a:srgbClr val="4a3a1c"/>
                  </a:solidFill>
                  <a:latin typeface="Libre Baskerville"/>
                  <a:ea typeface="Libre Baskerville"/>
                </a:rPr>
                <a:t>Project Flow</a:t>
              </a:r>
              <a:endParaRPr b="0" lang="en-IN" sz="6600" spc="-1" strike="noStrike">
                <a:latin typeface="Arial"/>
              </a:endParaRPr>
            </a:p>
          </p:txBody>
        </p:sp>
      </p:grpSp>
    </p:spTree>
  </p:cSld>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173</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DAG2ZZKBX9U</dc:identifier>
  <dc:language>en-IN</dc:language>
  <cp:lastModifiedBy/>
  <dcterms:modified xsi:type="dcterms:W3CDTF">2025-10-25T10:06:44Z</dcterms:modified>
  <cp:revision>63</cp:revision>
  <dc:subject/>
  <dc:title>Primary goal To develop an intelligent Crop, Fertilizer, and Yield Prediction System that not only suggests the most suitable crop and appropriate fertilizer based on soil and environmental conditions but also predicts the expected production and yield</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